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61" r:id="rId5"/>
    <p:sldId id="260" r:id="rId6"/>
    <p:sldId id="262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6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91" r:id="rId24"/>
    <p:sldId id="297" r:id="rId25"/>
    <p:sldId id="298" r:id="rId26"/>
    <p:sldId id="299" r:id="rId27"/>
    <p:sldId id="301" r:id="rId28"/>
    <p:sldId id="282" r:id="rId29"/>
    <p:sldId id="294" r:id="rId30"/>
    <p:sldId id="295" r:id="rId31"/>
    <p:sldId id="300" r:id="rId32"/>
    <p:sldId id="296" r:id="rId33"/>
    <p:sldId id="283" r:id="rId34"/>
    <p:sldId id="289" r:id="rId35"/>
    <p:sldId id="290" r:id="rId36"/>
    <p:sldId id="284" r:id="rId37"/>
    <p:sldId id="286" r:id="rId38"/>
    <p:sldId id="285" r:id="rId39"/>
    <p:sldId id="287" r:id="rId40"/>
    <p:sldId id="288" r:id="rId41"/>
    <p:sldId id="292" r:id="rId42"/>
    <p:sldId id="293" r:id="rId43"/>
    <p:sldId id="30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99"/>
    <a:srgbClr val="CC00F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868144" y="6309320"/>
            <a:ext cx="2133600" cy="365125"/>
          </a:xfrm>
        </p:spPr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33331-CD0F-48D4-91F8-49B3FCD9439D}" type="datetimeFigureOut">
              <a:rPr lang="ru-RU" smtClean="0"/>
              <a:pPr/>
              <a:t>01.09.2020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90F8-FBB5-4CFE-90E6-B1DECDE69D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1259632" y="6596390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 smtClean="0">
                <a:solidFill>
                  <a:srgbClr val="002060"/>
                </a:solidFill>
                <a:latin typeface="Monotype Corsiva" pitchFamily="66" charset="0"/>
              </a:rPr>
              <a:t>Олифирова Т.И. </a:t>
            </a:r>
            <a:endParaRPr lang="ru-RU" sz="11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428736"/>
            <a:ext cx="7772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 КАЗЁННОЕ ДОШКОЛЬНОЕ  ОБРАЗОВАТЕЛЬНОЕ УЧРЕЖДЕНИЕ  - ДЕТСКИЙ САД  №6  г. ТАТАРСКА</a:t>
            </a:r>
            <a:endParaRPr lang="ru-RU" sz="1600" b="1" i="1" spc="200" dirty="0" smtClean="0">
              <a:ln w="6350">
                <a:noFill/>
              </a:ln>
              <a:gradFill flip="none" rotWithShape="1">
                <a:gsLst>
                  <a:gs pos="17000">
                    <a:schemeClr val="tx2">
                      <a:lumMod val="75000"/>
                    </a:schemeClr>
                  </a:gs>
                  <a:gs pos="28000">
                    <a:schemeClr val="accent5">
                      <a:lumMod val="50000"/>
                    </a:schemeClr>
                  </a:gs>
                  <a:gs pos="42000">
                    <a:schemeClr val="accent1">
                      <a:lumMod val="75000"/>
                    </a:schemeClr>
                  </a:gs>
                  <a:gs pos="50000">
                    <a:schemeClr val="accent5">
                      <a:lumMod val="75000"/>
                    </a:schemeClr>
                  </a:gs>
                  <a:gs pos="72000">
                    <a:schemeClr val="tx2">
                      <a:lumMod val="75000"/>
                    </a:schemeClr>
                  </a:gs>
                  <a:gs pos="83000">
                    <a:schemeClr val="tx2">
                      <a:lumMod val="75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162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11560" y="2214555"/>
            <a:ext cx="7032274" cy="331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i="1" dirty="0" smtClean="0">
                <a:solidFill>
                  <a:srgbClr val="0070C0"/>
                </a:solidFill>
                <a:latin typeface="Monotype Corsiva" pitchFamily="66" charset="0"/>
              </a:rPr>
              <a:t>Проект «Скоро в школу»</a:t>
            </a:r>
          </a:p>
          <a:p>
            <a:pPr algn="ctr"/>
            <a:r>
              <a:rPr lang="ru-RU" sz="5000" b="1" i="1" dirty="0" smtClean="0">
                <a:solidFill>
                  <a:srgbClr val="0070C0"/>
                </a:solidFill>
                <a:latin typeface="Monotype Corsiva" pitchFamily="66" charset="0"/>
              </a:rPr>
              <a:t>(</a:t>
            </a:r>
            <a:r>
              <a:rPr lang="ru-RU" sz="4000" b="1" i="1" dirty="0" smtClean="0">
                <a:solidFill>
                  <a:srgbClr val="0070C0"/>
                </a:solidFill>
                <a:latin typeface="Monotype Corsiva" pitchFamily="66" charset="0"/>
              </a:rPr>
              <a:t>подготовительная группа)</a:t>
            </a:r>
          </a:p>
          <a:p>
            <a:pPr>
              <a:spcBef>
                <a:spcPts val="0"/>
              </a:spcBef>
            </a:pPr>
            <a:endPara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1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Автор: Санькова Галина Андреевна</a:t>
            </a:r>
          </a:p>
          <a:p>
            <a:pPr>
              <a:spcBef>
                <a:spcPts val="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</a:p>
          <a:p>
            <a:pPr>
              <a:spcBef>
                <a:spcPts val="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г.</a:t>
            </a:r>
          </a:p>
          <a:p>
            <a:pPr algn="ctr"/>
            <a:endParaRPr lang="ru-RU" sz="1600" b="1" i="1" dirty="0">
              <a:solidFill>
                <a:srgbClr val="215A69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85786" y="714356"/>
            <a:ext cx="7572428" cy="100013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Вовлечение родителей в образовательный процесс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1928802"/>
            <a:ext cx="80010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Родительское собрание: «Скоро в школу»;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Семинар – практикум «Готовимся к школе в игре»;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Анкетирование родителей;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Консультации: «Скоро в школу», «Подготовка детей к школе», «Подготовка руки ребёнка к письму в школе», «10 советов родителям будущих первоклассников», «Будущий первоклассник», «Возрастные особенности детей 6-7 лет»;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Работа в рабочих тетрадях;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Фотографии детей в школе для оформления стенда и альбома;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Фотографии родителей – первоклассников.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6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3643314"/>
            <a:ext cx="3514048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57232"/>
            <a:ext cx="3297551" cy="27378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857628"/>
            <a:ext cx="2928958" cy="2631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785794"/>
            <a:ext cx="3540598" cy="2266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Блок-схема: перфолента 6"/>
          <p:cNvSpPr/>
          <p:nvPr/>
        </p:nvSpPr>
        <p:spPr>
          <a:xfrm>
            <a:off x="2571736" y="142852"/>
            <a:ext cx="3071834" cy="107157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Консультации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214554"/>
            <a:ext cx="3014292" cy="3905235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скоро в школу фото\род собрание\IMG_20200226_1732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071546"/>
            <a:ext cx="2928958" cy="3905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H:\скоро в школу фото\род собрание\IMG_20200226_1716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4429132"/>
            <a:ext cx="3286148" cy="2281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H:\скоро в школу фото\род собрание\IMG_20200226_172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214422"/>
            <a:ext cx="2714644" cy="312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H:\скоро в школу фото\род собрание\IMG_20200226_1721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000240"/>
            <a:ext cx="2503880" cy="3338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Блок-схема: перфолента 7"/>
          <p:cNvSpPr/>
          <p:nvPr/>
        </p:nvSpPr>
        <p:spPr>
          <a:xfrm>
            <a:off x="1571604" y="357166"/>
            <a:ext cx="4286280" cy="1285884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Семинар – практикум для родителей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071670" y="571480"/>
            <a:ext cx="4572032" cy="1571636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Рабочие тетради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428868"/>
            <a:ext cx="4849321" cy="3357586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2860159" cy="4572032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3081" y="1700807"/>
            <a:ext cx="3391071" cy="4429131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71538" y="188640"/>
            <a:ext cx="7286676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Создание условий для самостоятельной деятельности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500306"/>
            <a:ext cx="3107535" cy="4143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Блок-схема: знак завершения 3"/>
          <p:cNvSpPr/>
          <p:nvPr/>
        </p:nvSpPr>
        <p:spPr>
          <a:xfrm>
            <a:off x="5873010" y="1121029"/>
            <a:ext cx="3213209" cy="579779"/>
          </a:xfrm>
          <a:prstGeom prst="flowChartTermina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развивать фонематический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слух.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428736"/>
            <a:ext cx="2880137" cy="384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4286280" cy="2842172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28604"/>
            <a:ext cx="2737246" cy="398144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929066"/>
            <a:ext cx="3713157" cy="2784868"/>
          </a:xfrm>
          <a:prstGeom prst="rect">
            <a:avLst/>
          </a:prstGeom>
          <a:ln w="57150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929066"/>
            <a:ext cx="3714776" cy="2790362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Блок-схема: знак завершения 6"/>
          <p:cNvSpPr/>
          <p:nvPr/>
        </p:nvSpPr>
        <p:spPr>
          <a:xfrm>
            <a:off x="5000628" y="3786190"/>
            <a:ext cx="3571900" cy="301752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«Пройди лабиринт»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5357818" y="214290"/>
            <a:ext cx="3286148" cy="500066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Альбом «Правила поведения в школе»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357158" y="142852"/>
            <a:ext cx="4429156" cy="500066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литература, пословицы, поговорки, загадки о школе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928662" y="3571876"/>
            <a:ext cx="3357586" cy="37319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«Что перепутал художник»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285860"/>
            <a:ext cx="3602593" cy="2701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14422"/>
            <a:ext cx="3952902" cy="2964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Блок-схема: знак завершения 3"/>
          <p:cNvSpPr/>
          <p:nvPr/>
        </p:nvSpPr>
        <p:spPr>
          <a:xfrm>
            <a:off x="1500166" y="285728"/>
            <a:ext cx="6572296" cy="92869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Подборка прописей для дошкольников, заданий на развитие логического мышления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714752"/>
            <a:ext cx="371477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786190"/>
            <a:ext cx="3874907" cy="2870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33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знак завершения 1"/>
          <p:cNvSpPr/>
          <p:nvPr/>
        </p:nvSpPr>
        <p:spPr>
          <a:xfrm>
            <a:off x="1214414" y="285728"/>
            <a:ext cx="6786610" cy="857256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Дидактические игры своими руками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3468357" cy="2430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1" y="1212044"/>
            <a:ext cx="3205513" cy="2431270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929066"/>
            <a:ext cx="2891620" cy="2478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000504"/>
            <a:ext cx="3143272" cy="2450439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7" y="2571744"/>
            <a:ext cx="2928958" cy="3414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85786" y="1071546"/>
            <a:ext cx="3000396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«Говорящие слова»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86446" y="1071546"/>
            <a:ext cx="2714644" cy="2857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«Три сундучка»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00430" y="2428868"/>
            <a:ext cx="2643206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«Чем отличаются слова»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571876"/>
            <a:ext cx="3143272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Лото «Что кому подарили?»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7950" y="3714752"/>
            <a:ext cx="2428892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«Прочитай по буквам»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3286148" cy="2714644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00042"/>
            <a:ext cx="3573610" cy="2643206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000504"/>
            <a:ext cx="3429024" cy="245887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857628"/>
            <a:ext cx="3367381" cy="2700334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14348" y="214290"/>
            <a:ext cx="3357586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«Собери слово»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6314" y="285728"/>
            <a:ext cx="3500462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«Составь последовательности»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500438"/>
            <a:ext cx="3516009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43240" y="3214686"/>
            <a:ext cx="3571900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«Звуковые часы»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7500990" cy="2714636"/>
          </a:xfrm>
        </p:spPr>
        <p:txBody>
          <a:bodyPr>
            <a:noAutofit/>
          </a:bodyPr>
          <a:lstStyle/>
          <a:p>
            <a:pPr lvl="0" algn="r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Школьное обучение никогда не начинается с пустого места, а всегда опирается на определённую стадию развития, проделанную ребёнком ранее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(В. А. Сухомлинский)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7" y="1256559"/>
            <a:ext cx="3929058" cy="2770293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1480"/>
            <a:ext cx="4327687" cy="3046847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знак завершения 2"/>
          <p:cNvSpPr/>
          <p:nvPr/>
        </p:nvSpPr>
        <p:spPr>
          <a:xfrm>
            <a:off x="142844" y="142852"/>
            <a:ext cx="4929222" cy="516066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</a:rPr>
              <a:t>Картотека  «Ребусы»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500438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66FF99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Блок-схема: знак завершения 5"/>
          <p:cNvSpPr/>
          <p:nvPr/>
        </p:nvSpPr>
        <p:spPr>
          <a:xfrm>
            <a:off x="2143108" y="3286124"/>
            <a:ext cx="3857652" cy="642942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Картотека «Графические диктанты»</a:t>
            </a:r>
            <a:endParaRPr lang="ru-RU" sz="20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Блок-схема: знак завершения 3"/>
          <p:cNvSpPr/>
          <p:nvPr/>
        </p:nvSpPr>
        <p:spPr>
          <a:xfrm>
            <a:off x="5500694" y="928670"/>
            <a:ext cx="3429024" cy="58750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>«Придумай предложение по схеме»</a:t>
            </a:r>
            <a:endParaRPr lang="ru-RU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928802"/>
            <a:ext cx="76438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Внедрение в образовательный процесс эффективных методов и приемов, которые  способствуют формированию у детей мотивационной готовности обучения в школе</a:t>
            </a:r>
          </a:p>
          <a:p>
            <a:pPr>
              <a:spcBef>
                <a:spcPct val="0"/>
              </a:spcBef>
              <a:buSzTx/>
            </a:pPr>
            <a:r>
              <a:rPr lang="ru-RU" sz="2800" b="1" i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Вариативность использования интегрированного метода обучения:</a:t>
            </a:r>
          </a:p>
          <a:p>
            <a:pPr>
              <a:spcBef>
                <a:spcPct val="0"/>
              </a:spcBef>
              <a:buSzTx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полная интеграция</a:t>
            </a:r>
            <a:endParaRPr lang="ru-RU" sz="2800" dirty="0" smtClean="0"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14414" y="571480"/>
            <a:ext cx="7286676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Проблемно – </a:t>
            </a:r>
            <a:r>
              <a:rPr lang="ru-RU" sz="3600" b="1" dirty="0" err="1" smtClean="0">
                <a:solidFill>
                  <a:srgbClr val="002060"/>
                </a:solidFill>
                <a:latin typeface="Monotype Corsiva" pitchFamily="66" charset="0"/>
              </a:rPr>
              <a:t>деятельностный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 этап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643042" y="0"/>
            <a:ext cx="6000792" cy="85723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Познавательное развитие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142984"/>
            <a:ext cx="778674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 smtClean="0"/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Развивающие игры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«Готов ли ты к школе»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Графические диктанты;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НОД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«Скоро в школу»;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НОД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«Школьная жизнь» (психолог);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Вечер загадок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«Школьные принадлежности»;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Конструирование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из строительного материала «Здание школы»;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Интеллектуальная игра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«Я знаю всё»;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Рассказ воспитателя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«Кто работает в школе?»;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Просмотр мультфильмов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 В стране невыученных уроков», «Козленок, который умел считать до 10», «Остров ошибок», «Маша идёт в школу»;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Решение кроссворда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«Школа»;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шахматы, шашки, «Морской и танковый бой»;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Выкладывание знакомых букв из счётных палочек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Проблемные ситуации: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«Если книга заболела?», «Родители не пришли встречать из школы», «одноклассница заболела и не пришла в школу», «Опоздание в школу», «Придя в первый день в школу, я увидел, что нет никого знакомого»;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Выполнение заданий в тетради: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логическое мышление, математики, подготовка детей к письму;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Игровые упражнения: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«Пройди лабиринт», «Что перепутал художник?»</a:t>
            </a:r>
          </a:p>
          <a:p>
            <a:pPr>
              <a:buFont typeface="Wingdings" pitchFamily="2" charset="2"/>
              <a:buChar char="ü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Участие в интеллектуальных конкурсах: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«Знаток – Дошколёнок», «ЧИП», «Глобус»</a:t>
            </a:r>
          </a:p>
          <a:p>
            <a:pPr>
              <a:buFont typeface="Wingdings" pitchFamily="2" charset="2"/>
              <a:buChar char="ü"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286148" cy="2700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256"/>
            <a:ext cx="3357554" cy="2285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214818"/>
            <a:ext cx="3786214" cy="2473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85728"/>
            <a:ext cx="3259358" cy="2897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143116"/>
            <a:ext cx="3355967" cy="2244958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Блок-схема: знак завершения 9"/>
          <p:cNvSpPr/>
          <p:nvPr/>
        </p:nvSpPr>
        <p:spPr>
          <a:xfrm>
            <a:off x="214282" y="3929066"/>
            <a:ext cx="3000396" cy="444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Monotype Corsiva" pitchFamily="66" charset="0"/>
              </a:rPr>
              <a:t>Конструирование «Школа»</a:t>
            </a:r>
            <a:endParaRPr lang="ru-RU" sz="1600" dirty="0">
              <a:latin typeface="Monotype Corsiva" pitchFamily="66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2000232" y="142852"/>
            <a:ext cx="4357718" cy="571480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Развивающие игры «Готов ли ты к школе?»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5929322" y="3857628"/>
            <a:ext cx="2786082" cy="373190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itchFamily="66" charset="0"/>
              </a:rPr>
              <a:t>«Ребусы»</a:t>
            </a:r>
            <a:endParaRPr lang="ru-RU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3071802" y="2000240"/>
            <a:ext cx="2428892" cy="301752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«Шахматы»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3857652" cy="2548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7166"/>
            <a:ext cx="2936551" cy="2957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643314"/>
            <a:ext cx="2861140" cy="2935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500438"/>
            <a:ext cx="3429024" cy="2729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Блок-схема: знак завершения 8"/>
          <p:cNvSpPr/>
          <p:nvPr/>
        </p:nvSpPr>
        <p:spPr>
          <a:xfrm>
            <a:off x="2714612" y="214290"/>
            <a:ext cx="4143404" cy="50006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Monotype Corsiva" pitchFamily="66" charset="0"/>
              </a:rPr>
              <a:t>Д/И: «Весёлый счёт», «Цифры»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714348" y="3286124"/>
            <a:ext cx="3929090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«Графический диктант»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5072066" y="3357562"/>
            <a:ext cx="3500462" cy="373190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«Что перепутал художник?»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71480"/>
            <a:ext cx="2795526" cy="322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642918"/>
            <a:ext cx="2932882" cy="305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t="2010" r="1590"/>
          <a:stretch>
            <a:fillRect/>
          </a:stretch>
        </p:blipFill>
        <p:spPr bwMode="auto">
          <a:xfrm>
            <a:off x="285720" y="3904884"/>
            <a:ext cx="4086217" cy="2703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8392" y="3857628"/>
            <a:ext cx="4038450" cy="2748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Блок-схема: знак завершения 5"/>
          <p:cNvSpPr/>
          <p:nvPr/>
        </p:nvSpPr>
        <p:spPr>
          <a:xfrm>
            <a:off x="2571736" y="71414"/>
            <a:ext cx="3714776" cy="50006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НОД: «Школьная жизнь» (психолог)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3939800" cy="2643206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r="2235"/>
          <a:stretch>
            <a:fillRect/>
          </a:stretch>
        </p:blipFill>
        <p:spPr bwMode="auto">
          <a:xfrm>
            <a:off x="4643438" y="857232"/>
            <a:ext cx="4002671" cy="2582860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 r="6375"/>
          <a:stretch>
            <a:fillRect/>
          </a:stretch>
        </p:blipFill>
        <p:spPr bwMode="auto">
          <a:xfrm>
            <a:off x="285720" y="3786190"/>
            <a:ext cx="4000528" cy="2770716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14752"/>
            <a:ext cx="3786214" cy="2839661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Блок-схема: знак завершения 6"/>
          <p:cNvSpPr/>
          <p:nvPr/>
        </p:nvSpPr>
        <p:spPr>
          <a:xfrm>
            <a:off x="571472" y="214290"/>
            <a:ext cx="3857652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Monotype Corsiva" pitchFamily="66" charset="0"/>
              </a:rPr>
              <a:t>Конкурс «ЧИП»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929190" y="285728"/>
            <a:ext cx="3643338" cy="50006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Monotype Corsiva" pitchFamily="66" charset="0"/>
              </a:rPr>
              <a:t>«Выкладывание букв»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428596" y="3357562"/>
            <a:ext cx="3714776" cy="571504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Совместное решение кроссворда по теме «Школа»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5072066" y="3429000"/>
            <a:ext cx="3571900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Monotype Corsiva" pitchFamily="66" charset="0"/>
              </a:rPr>
              <a:t>«Пройди лабиринт»</a:t>
            </a:r>
            <a:endParaRPr lang="ru-RU" sz="20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5882" t="-2300"/>
          <a:stretch>
            <a:fillRect/>
          </a:stretch>
        </p:blipFill>
        <p:spPr bwMode="auto">
          <a:xfrm>
            <a:off x="285720" y="642918"/>
            <a:ext cx="4294983" cy="2984551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14356"/>
            <a:ext cx="3929090" cy="2813969"/>
          </a:xfrm>
          <a:prstGeom prst="rect">
            <a:avLst/>
          </a:prstGeom>
          <a:ln w="3810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857628"/>
            <a:ext cx="3917797" cy="2743223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86190"/>
            <a:ext cx="3714776" cy="289883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Блок-схема: знак завершения 5"/>
          <p:cNvSpPr/>
          <p:nvPr/>
        </p:nvSpPr>
        <p:spPr>
          <a:xfrm>
            <a:off x="357158" y="214290"/>
            <a:ext cx="4143404" cy="587504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Просмотр мультфильмов о школьниках и школе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4714876" y="285728"/>
            <a:ext cx="4071966" cy="50006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Игра в морской и танковый бой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642910" y="3500438"/>
            <a:ext cx="3643338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Задания на логическое мышление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4786314" y="3357562"/>
            <a:ext cx="3929090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Работа в прописях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500166" y="0"/>
            <a:ext cx="5929354" cy="92867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Речевое развитие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1000108"/>
            <a:ext cx="78581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Чтение: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С.Маршак «Первое сентября»,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«В школу», Т.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Блажнова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 Будем с книгой дружить !», О.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Повещенко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«Учитель», В. Берестов « Кто живет  портфеле?» «Три звонка»,  «Филиппок» Л.Н.Толстого, Б.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Заходер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 Перемена», М. А Панфилова «Лесная школа», О.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Дриз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«Когда человеку шесть», Н. Носов «Незнайка учится», К. Драгунская «Когда я была маленькая»,  В.Кодрян «В школу», Э.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Мошковская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«Мы играем в школу», В. Драгунский «Денискины рассказы»;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Дидактические игры настольно—печатные: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«Найди вторую половинку» (буквы), «Читаем по слогам», «Звуковые часы», «Составь последовательности», «Кому что подарили?», «Собери портфель», Словесная игра « Для чего мы ходим в школу?», «Ребусы», «Прочитай слово по буквам» и т.д.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Словесные дидактические игры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(картотека);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, скороговорки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 школе;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Заучивание стихотворения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«Что ждет меня в школе?» Автор: 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Моруга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В. Берестов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Читалочка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Беседа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«Профессия учитель», «Как построить свой день?» «Составление режима дня», «Чего я жду от школы», « Чем школа отличается от детского сада, «Почему нужно учиться?», «Вспомним, какими мы были в младшей группе»;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Рассматривание картин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отражающих школьную жизнь и составление рассказов;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Составление рассказа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«Что тебе понравилось в школе?», «Скоро в школу»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Пословицы и поговорки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 школе;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Составление предложений по схемам;</a:t>
            </a:r>
          </a:p>
          <a:p>
            <a:pPr>
              <a:buFont typeface="Wingdings" pitchFamily="2" charset="2"/>
              <a:buChar char="Ø"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Опиши школьные принадлежности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применением метода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3429024" cy="2270389"/>
          </a:xfrm>
          <a:prstGeom prst="rect">
            <a:avLst/>
          </a:prstGeom>
          <a:ln w="28575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3062859" cy="2744779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000504"/>
            <a:ext cx="2855901" cy="2418227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28604"/>
            <a:ext cx="3428992" cy="2380872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071678"/>
            <a:ext cx="3071834" cy="239509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Блок-схема: знак завершения 7"/>
          <p:cNvSpPr/>
          <p:nvPr/>
        </p:nvSpPr>
        <p:spPr>
          <a:xfrm>
            <a:off x="2285984" y="142852"/>
            <a:ext cx="3786214" cy="714380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Monotype Corsiva" pitchFamily="66" charset="0"/>
              </a:rPr>
              <a:t>Д/И: «Что кому подарили?», «Собери букву», «Говорящие слова», «Прочитай по буквам», «Звуковые часы»</a:t>
            </a:r>
            <a:endParaRPr lang="ru-RU" sz="1600" dirty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Поступление в школу – серьёзный этап в жизни каждого ребёнка. И не секрет, что многие дети испытывают трудности в период адаптации к школе, новому распорядку дня, коллективу, учителю. Ребёнок открывает для себя совершенно новый мир. Прежде всего, это ответственность. Главное, что необходимо ребёнку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положительная мотивация к учению. Отношение ребёнка к школе формируется до того, как он в неё пойдёт. И здесь важную роль играет информация о школе и способ её подачи родителями и воспитателями ДОУ. Неслучайно вопросы подготовки детей к школе, преемственности в работе в числе главных тем для обсуждения специалистами, практиками дошкольных учреждений и школ. Для их решения предлагаются разные формы работы с детьми и взаимодействия с родителями. Учитывая то, что в последнее время в практике дошкольного образования отдаётся предпочтение методу проектов, подготовка детей к школе на основе данного метода представляется наиболее эффективной.</a:t>
            </a:r>
          </a:p>
          <a:p>
            <a:pPr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664" y="836712"/>
            <a:ext cx="5904656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 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595606" cy="2405264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2928958" cy="2913782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57166"/>
            <a:ext cx="2786081" cy="2802757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429000"/>
            <a:ext cx="2970917" cy="3028943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071678"/>
            <a:ext cx="3141653" cy="2711000"/>
          </a:xfrm>
          <a:prstGeom prst="rect">
            <a:avLst/>
          </a:prstGeom>
          <a:ln w="3810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Блок-схема: знак завершения 6"/>
          <p:cNvSpPr/>
          <p:nvPr/>
        </p:nvSpPr>
        <p:spPr>
          <a:xfrm>
            <a:off x="6072198" y="3214686"/>
            <a:ext cx="2786082" cy="357190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</a:t>
            </a:r>
            <a:r>
              <a:rPr lang="ru-RU" sz="2000" dirty="0" smtClean="0">
                <a:latin typeface="Monotype Corsiva" pitchFamily="66" charset="0"/>
              </a:rPr>
              <a:t>Прочитай по слогам»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214282" y="3214686"/>
            <a:ext cx="2714644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Monotype Corsiva" pitchFamily="66" charset="0"/>
                <a:cs typeface="Times New Roman" pitchFamily="18" charset="0"/>
              </a:rPr>
              <a:t>«Собери слово»</a:t>
            </a:r>
            <a:endParaRPr lang="ru-RU" sz="20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2428860" y="142852"/>
            <a:ext cx="3857652" cy="642942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Д/И: «Читаем по слогам», «три сундучка», «Чем отличаются слова?»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3857652" cy="289324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5" y="3643314"/>
            <a:ext cx="4071965" cy="3053974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571480"/>
            <a:ext cx="4286279" cy="278194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Блок-схема: знак завершения 4"/>
          <p:cNvSpPr/>
          <p:nvPr/>
        </p:nvSpPr>
        <p:spPr>
          <a:xfrm>
            <a:off x="571472" y="285728"/>
            <a:ext cx="3357586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Monotype Corsiva" pitchFamily="66" charset="0"/>
              </a:rPr>
              <a:t>«Собери слово»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4643438" y="285728"/>
            <a:ext cx="3071834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Monotype Corsiva" pitchFamily="66" charset="0"/>
              </a:rPr>
              <a:t>«Подбери слово к схеме»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2500298" y="3214686"/>
            <a:ext cx="3857652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«Собери слово по первым буквам»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3857652" cy="270111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000372"/>
            <a:ext cx="2938506" cy="3669306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7166"/>
            <a:ext cx="3786214" cy="3028971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071810"/>
            <a:ext cx="2732486" cy="3643314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Блок-схема: знак завершения 5"/>
          <p:cNvSpPr/>
          <p:nvPr/>
        </p:nvSpPr>
        <p:spPr>
          <a:xfrm>
            <a:off x="642910" y="142852"/>
            <a:ext cx="4000528" cy="642942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Рассматривание картинок «Школьная жизнь»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4929190" y="142852"/>
            <a:ext cx="3929090" cy="571504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Рассматривание и беседа «Правила поведения в школе»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6000760" y="3000372"/>
            <a:ext cx="3143240" cy="42862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«Составь предложение по схеме»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1214414" y="2928934"/>
            <a:ext cx="3429024" cy="50006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Monotype Corsiva" pitchFamily="66" charset="0"/>
              </a:rPr>
              <a:t>Составление рассказов «Скоро в школу»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643042" y="285728"/>
            <a:ext cx="6143668" cy="135732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Социально – коммуникативное развитие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2143116"/>
            <a:ext cx="7000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С/Р игры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«Школа», «Урок математики», «Урок физкультуры», «Урок чтения», «Магазин школьных принадлежностей»;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Безопасность: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Беседа и игры ситуации «Один дома», «По дороге в школу»;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Беседа: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«Правила поведения в школе, в классе»;</a:t>
            </a:r>
          </a:p>
          <a:p>
            <a:pPr>
              <a:buFont typeface="Wingdings" pitchFamily="2" charset="2"/>
              <a:buChar char="v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Коммуникативные игры.</a:t>
            </a:r>
          </a:p>
          <a:p>
            <a:pPr marL="0" lvl="3">
              <a:buFont typeface="Wingdings" pitchFamily="2" charset="2"/>
              <a:buChar char="v"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Трудовая деятельность: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«Ремонт книг».</a:t>
            </a:r>
          </a:p>
          <a:p>
            <a:pPr>
              <a:buFont typeface="Wingdings" pitchFamily="2" charset="2"/>
              <a:buChar char="v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643314"/>
            <a:ext cx="3809995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28604"/>
            <a:ext cx="3857652" cy="2836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00438"/>
            <a:ext cx="3500462" cy="298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57166"/>
            <a:ext cx="3133273" cy="3586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6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714776" cy="2786083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28604"/>
            <a:ext cx="3762401" cy="2821801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71876"/>
            <a:ext cx="3700935" cy="3100260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71" y="3643314"/>
            <a:ext cx="3897830" cy="2923373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1857364"/>
            <a:ext cx="314327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Блок-схема: знак завершения 6"/>
          <p:cNvSpPr/>
          <p:nvPr/>
        </p:nvSpPr>
        <p:spPr>
          <a:xfrm>
            <a:off x="1142976" y="142852"/>
            <a:ext cx="3857652" cy="571504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Monotype Corsiva" pitchFamily="66" charset="0"/>
                <a:cs typeface="Times New Roman" pitchFamily="18" charset="0"/>
              </a:rPr>
              <a:t>Коммуникативные игры</a:t>
            </a:r>
            <a:endParaRPr lang="ru-RU" sz="2000" b="1" dirty="0"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2214546" y="0"/>
            <a:ext cx="4857784" cy="1428760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Физическое развитие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357299"/>
            <a:ext cx="7786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НОД по физической культуре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плану физ.инструктора; </a:t>
            </a:r>
          </a:p>
          <a:p>
            <a:pPr>
              <a:buFont typeface="Wingdings" pitchFamily="2" charset="2"/>
              <a:buChar char="ü"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Пальчиковая гимнастика: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«Мы писали, мы писали…», «Карандаш», «Школа» и т.д.</a:t>
            </a:r>
          </a:p>
          <a:p>
            <a:pPr>
              <a:buFont typeface="Wingdings" pitchFamily="2" charset="2"/>
              <a:buChar char="ü"/>
            </a:pP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Физминутки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«Море волнуется раз…» «Школьные принадлежности»;</a:t>
            </a:r>
          </a:p>
          <a:p>
            <a:pPr>
              <a:buFont typeface="Wingdings" pitchFamily="2" charset="2"/>
              <a:buChar char="ü"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Подвижная игра: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«Урок –перемена»;</a:t>
            </a:r>
          </a:p>
          <a:p>
            <a:pPr>
              <a:buFont typeface="Wingdings" pitchFamily="2" charset="2"/>
              <a:buChar char="ü"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Эстафета: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«Собери скорей портфель»;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965753"/>
            <a:ext cx="2928958" cy="40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71546"/>
            <a:ext cx="328840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1714480" y="214290"/>
            <a:ext cx="5715040" cy="135732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Художественно – эстетическое развитие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48" y="1571612"/>
            <a:ext cx="76438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Аппликация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«Закладки для букваря», аппликация модульная обрывная «Построим многоэтажную школу»;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Рисование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«Моя школа», «Школьные принадлежности»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Лепка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«Буквы»;</a:t>
            </a:r>
          </a:p>
          <a:p>
            <a:pPr>
              <a:buFont typeface="Wingdings" pitchFamily="2" charset="2"/>
              <a:buChar char="ü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Рассматривание картин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Ф. Решетников. Опять двойка, Б. Кустодиев. Школа в Московской Руси. 1912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Слушание детских песен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"Буквы и слова" Слова: Ольга Безымянная Музыка: Игорь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Римденок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«Дважды два - четыре» Слова: М.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Пляцковский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Музыка: 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Шаинский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Первоклашка» Слова: Юрий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Энтин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Музыка: Владимир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Шаинский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«Чему учат в школе?» ( сл. М.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Пляцковского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муз. 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Шаинского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571480"/>
            <a:ext cx="4320841" cy="2728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268" y="3929066"/>
            <a:ext cx="3791134" cy="2795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898928"/>
            <a:ext cx="3886698" cy="276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33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71480"/>
            <a:ext cx="3958588" cy="2682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C00F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2428868"/>
            <a:ext cx="3357586" cy="2626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/>
          <a:lstStyle/>
          <a:p>
            <a:pPr marL="0" indent="0" eaLnBrk="0" hangingPunct="0">
              <a:buNone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есформированность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мотивационной готовности детей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подготовительной группы 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обучению в школе.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79785" y="531105"/>
            <a:ext cx="4752528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7983" t="18975" r="1014"/>
          <a:stretch>
            <a:fillRect/>
          </a:stretch>
        </p:blipFill>
        <p:spPr bwMode="auto">
          <a:xfrm>
            <a:off x="285720" y="428604"/>
            <a:ext cx="4214842" cy="2859915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571480"/>
            <a:ext cx="4102770" cy="2615223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876"/>
            <a:ext cx="3929090" cy="3079124"/>
          </a:xfrm>
          <a:prstGeom prst="rect">
            <a:avLst/>
          </a:prstGeom>
          <a:ln w="57150">
            <a:solidFill>
              <a:srgbClr val="66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928934"/>
            <a:ext cx="2891599" cy="3595673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57356" y="714356"/>
            <a:ext cx="5786478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atin typeface="Monotype Corsiva" pitchFamily="66" charset="0"/>
              </a:rPr>
              <a:t>Творческий этап</a:t>
            </a:r>
            <a:endParaRPr lang="ru-RU" sz="4000" b="1" i="1" dirty="0"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1643050"/>
            <a:ext cx="771530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Оформление проекта в виде презентации;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Результативное участие детей в интеллектуальных конкурсах (ЧИП, Дошколёнок, Глобус);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Оформление альбома и стенда «Скоро в школу»;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Оформление фото – выставки «Мои родители – школьники»;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643050"/>
            <a:ext cx="74295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сформировалось  представление о школе,  положительное  отношение к школьной жизни;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способствовал развитию творческих способностей, познавательной мотивации, интеллектуальных качеств детей;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Развились коммуникативные умения во взаимодействии со сверстниками и педагогом, произвольности поведения;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6" charset="0"/>
                <a:cs typeface="Times New Roman" pitchFamily="16" charset="0"/>
              </a:rPr>
              <a:t>Обогатилась речь детей, стала более связной, активизировался словарь;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Развились высшие психические функции (внимание, память, мышление, восприятие, воображение);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Родители получили информацию по теме.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14480" y="642918"/>
            <a:ext cx="500066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Результаты проекта: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643182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/>
          <a:lstStyle/>
          <a:p>
            <a:pPr marL="0" indent="0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 детей подготовительной группы мотивационной готовности к обучению в школе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2988162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47664" y="764704"/>
            <a:ext cx="5760640" cy="10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 у детей представление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 школе и положительное  отношение к школьной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развитию творческих способностей, познавательной мотивации, интеллектуальных качеств детей;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Развивать коммуникативные умения во взаимодействии со сверстниками и педагогом, произвольности поведения;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6" charset="0"/>
                <a:cs typeface="Times New Roman" pitchFamily="16" charset="0"/>
              </a:rPr>
              <a:t>Развивать речь </a:t>
            </a:r>
            <a:r>
              <a:rPr lang="ru-RU" sz="2000" dirty="0">
                <a:latin typeface="Times New Roman" pitchFamily="16" charset="0"/>
                <a:cs typeface="Times New Roman" pitchFamily="16" charset="0"/>
              </a:rPr>
              <a:t>детей, обогащать и активизировать словарь</a:t>
            </a:r>
            <a:r>
              <a:rPr lang="ru-RU" sz="2000" dirty="0" smtClean="0">
                <a:latin typeface="Times New Roman" pitchFamily="16" charset="0"/>
                <a:cs typeface="Times New Roman" pitchFamily="16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высшие психические функции (внимание, память, мышление, восприятие, воображение) и формировать их произвольность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Привлечь родителей к совместной деятельности при подготовке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детей к школе.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35696" y="692696"/>
            <a:ext cx="5904656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4704"/>
            <a:ext cx="72911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7030A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7030A0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предметно-содержательной области: </a:t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интегрированный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характеру доминирующей детской деятельности: </a:t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познавательно- творческий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 количеству участников : </a:t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групповой</a:t>
            </a:r>
            <a: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 длительности  реализации</a:t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долгосрочный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характеру координирования проекта:</a:t>
            </a:r>
            <a:br>
              <a:rPr lang="ru-RU" sz="2400" b="1" i="1" dirty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непосредственный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87236" y="476672"/>
            <a:ext cx="6025124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Классификация проекта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9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95736" y="780842"/>
            <a:ext cx="5256584" cy="10639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1645180" y="2060848"/>
            <a:ext cx="4608512" cy="936104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Мотивационный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2240632" y="3410598"/>
            <a:ext cx="5400600" cy="1008112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Проблемно-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деятельностный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619672" y="5013176"/>
            <a:ext cx="4320480" cy="108012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Творческий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4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71600" y="936041"/>
            <a:ext cx="6984776" cy="10081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Monotype Corsiva" pitchFamily="66" charset="0"/>
              </a:rPr>
              <a:t>Мотивационный этап</a:t>
            </a:r>
            <a:endParaRPr lang="ru-RU" sz="4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5852" y="1997838"/>
            <a:ext cx="67866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Подбор и изучение методической литературы по данной теме.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Составление перспективного плана.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Arial" charset="0"/>
              </a:rPr>
              <a:t>Создание необходимых условий для реализации проекта.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Анкетирование родителей</a:t>
            </a:r>
          </a:p>
          <a:p>
            <a:pPr>
              <a:spcBef>
                <a:spcPct val="0"/>
              </a:spcBef>
              <a:buSzTx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Подбор консультативного и информационного материала для родителей.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Arial" charset="0"/>
              </a:rPr>
              <a:t>Привлечение родителей к педагогическому сотрудничеству.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0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00007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1372</Words>
  <Application>Microsoft Office PowerPoint</Application>
  <PresentationFormat>Экран (4:3)</PresentationFormat>
  <Paragraphs>178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МУНИЦИПАЛЬНОЕ  КАЗЁННОЕ ДОШКОЛЬНОЕ  ОБРАЗОВАТЕЛЬНОЕ УЧРЕЖДЕНИЕ  - ДЕТСКИЙ САД  №6  г. ТАТАРСКА</vt:lpstr>
      <vt:lpstr>  Школьное обучение никогда не начинается с пустого места, а всегда опирается на определённую стадию развития, проделанную ребёнком ранее. (В. А. Сухомлинский) </vt:lpstr>
      <vt:lpstr> </vt:lpstr>
      <vt:lpstr> </vt:lpstr>
      <vt:lpstr>Слайд 5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Комп</cp:lastModifiedBy>
  <cp:revision>111</cp:revision>
  <dcterms:created xsi:type="dcterms:W3CDTF">2019-07-31T08:11:52Z</dcterms:created>
  <dcterms:modified xsi:type="dcterms:W3CDTF">2020-09-01T01:30:25Z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302505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