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2" r:id="rId6"/>
    <p:sldId id="269" r:id="rId7"/>
    <p:sldId id="292" r:id="rId8"/>
    <p:sldId id="293" r:id="rId9"/>
    <p:sldId id="294" r:id="rId10"/>
    <p:sldId id="306" r:id="rId11"/>
    <p:sldId id="305" r:id="rId12"/>
    <p:sldId id="307" r:id="rId13"/>
    <p:sldId id="295" r:id="rId14"/>
    <p:sldId id="308" r:id="rId15"/>
    <p:sldId id="309" r:id="rId16"/>
    <p:sldId id="296" r:id="rId17"/>
    <p:sldId id="298" r:id="rId18"/>
    <p:sldId id="310" r:id="rId19"/>
    <p:sldId id="299" r:id="rId20"/>
    <p:sldId id="311" r:id="rId21"/>
    <p:sldId id="312" r:id="rId22"/>
    <p:sldId id="300" r:id="rId23"/>
    <p:sldId id="313" r:id="rId24"/>
    <p:sldId id="301" r:id="rId25"/>
    <p:sldId id="314" r:id="rId26"/>
    <p:sldId id="315" r:id="rId27"/>
    <p:sldId id="302" r:id="rId28"/>
    <p:sldId id="316" r:id="rId29"/>
    <p:sldId id="317" r:id="rId30"/>
    <p:sldId id="304" r:id="rId31"/>
    <p:sldId id="303" r:id="rId32"/>
    <p:sldId id="31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CC00FF"/>
    <a:srgbClr val="FF33CC"/>
    <a:srgbClr val="893772"/>
    <a:srgbClr val="00FF00"/>
    <a:srgbClr val="960610"/>
    <a:srgbClr val="90206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96" autoAdjust="0"/>
    <p:restoredTop sz="94660"/>
  </p:normalViewPr>
  <p:slideViewPr>
    <p:cSldViewPr>
      <p:cViewPr>
        <p:scale>
          <a:sx n="64" d="100"/>
          <a:sy n="64" d="100"/>
        </p:scale>
        <p:origin x="-1536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11.03.2017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714348" y="211797"/>
            <a:ext cx="7500989" cy="840939"/>
          </a:xfrm>
        </p:spPr>
        <p:txBody>
          <a:bodyPr>
            <a:noAutofit/>
          </a:bodyPr>
          <a:lstStyle/>
          <a:p>
            <a:pPr marL="0" lvl="0" indent="0" algn="ctr" defTabSz="1218987">
              <a:spcBef>
                <a:spcPct val="0"/>
              </a:spcBef>
              <a:buNone/>
              <a:defRPr/>
            </a:pP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МУНИЦИПАЛЬНОЕ КАЗЁННОЕ ДОШКОЛЬНОЕ ОБРАЗОВАТЕЛЬНОЕ УЧРЕЖДЕНИЕ – </a:t>
            </a:r>
          </a:p>
          <a:p>
            <a:pPr marL="0" lvl="0" indent="0" algn="ctr" defTabSz="1218987">
              <a:spcBef>
                <a:spcPct val="0"/>
              </a:spcBef>
              <a:buNone/>
              <a:defRPr/>
            </a:pP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ДЕТСКИЙ САД №6 Г. ТАТАРСКА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 rot="21079967">
            <a:off x="155927" y="1699569"/>
            <a:ext cx="4054342" cy="22431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C00000"/>
                </a:solidFill>
                <a:ea typeface="+mj-ea"/>
                <a:cs typeface="+mj-cs"/>
              </a:rPr>
              <a:t>Проект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C00000"/>
                </a:solidFill>
                <a:ea typeface="+mj-ea"/>
                <a:cs typeface="+mj-cs"/>
              </a:rPr>
              <a:t>«Добрые книжки»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(младшая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группа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)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 rot="21158874">
            <a:off x="4630428" y="1556486"/>
            <a:ext cx="3747496" cy="2969752"/>
          </a:xfrm>
          <a:prstGeom prst="round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atang" pitchFamily="18" charset="-127"/>
                <a:ea typeface="Batang" pitchFamily="18" charset="-127"/>
              </a:rPr>
              <a:t>Автор: Санькова Галина Андреевна</a:t>
            </a:r>
          </a:p>
          <a:p>
            <a:r>
              <a:rPr lang="ru-RU" sz="2000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atang" pitchFamily="18" charset="-127"/>
                <a:ea typeface="Batang" pitchFamily="18" charset="-127"/>
              </a:rPr>
              <a:t>Воспитатель высшей квалификационной категори</a:t>
            </a:r>
            <a:r>
              <a:rPr lang="ru-RU" sz="2000" i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и</a:t>
            </a:r>
          </a:p>
          <a:p>
            <a:endParaRPr lang="ru-RU" sz="2000" i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  <a:p>
            <a:endParaRPr lang="ru-RU" sz="2000" i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  <a:p>
            <a:endParaRPr lang="ru-RU" sz="2000" i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  <a:p>
            <a:pPr algn="ctr"/>
            <a:r>
              <a:rPr lang="ru-RU" sz="2000" i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2017г.</a:t>
            </a:r>
            <a:endParaRPr lang="ru-RU" sz="2000" i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Выставка книг «Книги наших мам – современные книги»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428736"/>
            <a:ext cx="3998415" cy="21866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accent2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143116"/>
            <a:ext cx="2786082" cy="34743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02068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D:\Проект книги\фото\IMG_20170215_10074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429000"/>
            <a:ext cx="2428892" cy="3143248"/>
          </a:xfrm>
          <a:prstGeom prst="rect">
            <a:avLst/>
          </a:prstGeom>
          <a:ln w="762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Выставка рисунков </a:t>
            </a:r>
            <a:b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«Моя любимая сказка»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3643314"/>
            <a:ext cx="3236372" cy="27005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340768"/>
            <a:ext cx="2828230" cy="2060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102197"/>
            <a:ext cx="2428892" cy="2303874"/>
          </a:xfrm>
          <a:prstGeom prst="rect">
            <a:avLst/>
          </a:prstGeom>
          <a:ln w="76200">
            <a:solidFill>
              <a:srgbClr val="00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1285860"/>
            <a:ext cx="2071702" cy="25492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64" y="4000504"/>
            <a:ext cx="2032184" cy="2608758"/>
          </a:xfrm>
          <a:prstGeom prst="roundRect">
            <a:avLst>
              <a:gd name="adj" fmla="val 16667"/>
            </a:avLst>
          </a:prstGeom>
          <a:ln w="76200">
            <a:solidFill>
              <a:srgbClr val="FF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2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1142984"/>
            <a:ext cx="1863935" cy="28768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F33CC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«Книжки – малышки»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D:\Проект книги\фото\IMG_20170207_101314.jpg"/>
          <p:cNvPicPr>
            <a:picLocks noGrp="1"/>
          </p:cNvPicPr>
          <p:nvPr>
            <p:ph idx="1"/>
          </p:nvPr>
        </p:nvPicPr>
        <p:blipFill>
          <a:blip r:embed="rId2" cstate="print"/>
          <a:srcRect l="4249" t="2032" r="1978" b="10137"/>
          <a:stretch>
            <a:fillRect/>
          </a:stretch>
        </p:blipFill>
        <p:spPr bwMode="auto">
          <a:xfrm>
            <a:off x="285720" y="3500438"/>
            <a:ext cx="4507322" cy="29114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D:\Проект книги\фото\IMG_20170207_101402.jpg"/>
          <p:cNvPicPr/>
          <p:nvPr/>
        </p:nvPicPr>
        <p:blipFill>
          <a:blip r:embed="rId3" cstate="print"/>
          <a:srcRect r="-23" b="31640"/>
          <a:stretch>
            <a:fillRect/>
          </a:stretch>
        </p:blipFill>
        <p:spPr bwMode="auto">
          <a:xfrm>
            <a:off x="4357686" y="1214422"/>
            <a:ext cx="4572032" cy="32080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rgbClr val="902068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8229600" cy="1214438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Создание условий для самостоятельной деятельности детей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Подборка книг по возрасту,</a:t>
            </a:r>
          </a:p>
          <a:p>
            <a:r>
              <a:rPr lang="ru-RU" sz="2400" dirty="0" smtClean="0"/>
              <a:t>Дидактические игры: «Сложи картинку и назови сказку», «Сказочное домино», «Любимые сказки», </a:t>
            </a:r>
          </a:p>
          <a:p>
            <a:r>
              <a:rPr lang="ru-RU" sz="2400" dirty="0" smtClean="0"/>
              <a:t>«Расскажи сказку по картинкам»,</a:t>
            </a:r>
          </a:p>
          <a:p>
            <a:r>
              <a:rPr lang="ru-RU" sz="2400" dirty="0" smtClean="0"/>
              <a:t>Изготовление масок для драматизации,</a:t>
            </a:r>
          </a:p>
          <a:p>
            <a:r>
              <a:rPr lang="ru-RU" sz="2400" dirty="0" smtClean="0"/>
              <a:t>Настольный театр своими руками.</a:t>
            </a:r>
          </a:p>
          <a:p>
            <a:pPr>
              <a:buNone/>
            </a:pPr>
            <a:endParaRPr lang="ru-RU" sz="28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Проект книги\Проект книги\DSCN0912.JPG"/>
          <p:cNvPicPr/>
          <p:nvPr/>
        </p:nvPicPr>
        <p:blipFill>
          <a:blip r:embed="rId2" cstate="print"/>
          <a:srcRect t="13318" r="899" b="6942"/>
          <a:stretch>
            <a:fillRect/>
          </a:stretch>
        </p:blipFill>
        <p:spPr bwMode="auto">
          <a:xfrm>
            <a:off x="285720" y="500042"/>
            <a:ext cx="3857060" cy="2500330"/>
          </a:xfrm>
          <a:prstGeom prst="rect">
            <a:avLst/>
          </a:prstGeom>
          <a:ln w="127000" cap="sq">
            <a:solidFill>
              <a:srgbClr val="FF33CC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Рисунок 2" descr="D:\Проект книги\фото\IMG_20170130_10162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643314"/>
            <a:ext cx="3678743" cy="2757908"/>
          </a:xfrm>
          <a:prstGeom prst="rect">
            <a:avLst/>
          </a:prstGeom>
          <a:ln w="127000" cap="sq">
            <a:solidFill>
              <a:srgbClr val="FF33CC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Рисунок 3" descr="D:\Проект книги\фото\IMG_20170130_110903.jpg"/>
          <p:cNvPicPr/>
          <p:nvPr/>
        </p:nvPicPr>
        <p:blipFill>
          <a:blip r:embed="rId4" cstate="print"/>
          <a:srcRect l="19991"/>
          <a:stretch>
            <a:fillRect/>
          </a:stretch>
        </p:blipFill>
        <p:spPr bwMode="auto">
          <a:xfrm>
            <a:off x="5429256" y="500042"/>
            <a:ext cx="3214710" cy="28575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D:\Проект книги\фото\IMG_20170131_101127.jpg"/>
          <p:cNvPicPr/>
          <p:nvPr/>
        </p:nvPicPr>
        <p:blipFill>
          <a:blip r:embed="rId5" cstate="print"/>
          <a:srcRect t="13544" b="12360"/>
          <a:stretch>
            <a:fillRect/>
          </a:stretch>
        </p:blipFill>
        <p:spPr bwMode="auto">
          <a:xfrm>
            <a:off x="285720" y="3929066"/>
            <a:ext cx="3500462" cy="2286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D:\Проект книги\Проект книги\DSCN0918.JPG"/>
          <p:cNvPicPr/>
          <p:nvPr/>
        </p:nvPicPr>
        <p:blipFill>
          <a:blip r:embed="rId6" cstate="print"/>
          <a:srcRect l="2883" t="456"/>
          <a:stretch>
            <a:fillRect/>
          </a:stretch>
        </p:blipFill>
        <p:spPr bwMode="auto">
          <a:xfrm rot="5400000">
            <a:off x="2963344" y="2191270"/>
            <a:ext cx="3217312" cy="2475459"/>
          </a:xfrm>
          <a:prstGeom prst="rect">
            <a:avLst/>
          </a:prstGeom>
          <a:ln w="76200">
            <a:solidFill>
              <a:srgbClr val="96061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Проект книги\фото\IMG_20170207_134221.jpg"/>
          <p:cNvPicPr/>
          <p:nvPr/>
        </p:nvPicPr>
        <p:blipFill>
          <a:blip r:embed="rId2" cstate="print"/>
          <a:srcRect b="10137"/>
          <a:stretch>
            <a:fillRect/>
          </a:stretch>
        </p:blipFill>
        <p:spPr bwMode="auto">
          <a:xfrm>
            <a:off x="5076056" y="188640"/>
            <a:ext cx="3799323" cy="25601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D:\Проект книги\Проект книги\DSCN0914.JPG"/>
          <p:cNvPicPr/>
          <p:nvPr/>
        </p:nvPicPr>
        <p:blipFill>
          <a:blip r:embed="rId3" cstate="print"/>
          <a:srcRect t="17833" r="1639"/>
          <a:stretch>
            <a:fillRect/>
          </a:stretch>
        </p:blipFill>
        <p:spPr bwMode="auto">
          <a:xfrm>
            <a:off x="251520" y="188640"/>
            <a:ext cx="4241451" cy="26568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33CC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D:\Проект книги\Проект книги\DSCN0916.JPG"/>
          <p:cNvPicPr/>
          <p:nvPr/>
        </p:nvPicPr>
        <p:blipFill>
          <a:blip r:embed="rId4" cstate="print"/>
          <a:srcRect l="944" t="9410" b="12586"/>
          <a:stretch>
            <a:fillRect/>
          </a:stretch>
        </p:blipFill>
        <p:spPr bwMode="auto">
          <a:xfrm rot="5400000">
            <a:off x="-358806" y="3854610"/>
            <a:ext cx="3613716" cy="23930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D:\Проект книги\Проект книги\DSCN0915.JPG"/>
          <p:cNvPicPr/>
          <p:nvPr/>
        </p:nvPicPr>
        <p:blipFill>
          <a:blip r:embed="rId5" cstate="print"/>
          <a:srcRect l="1033"/>
          <a:stretch>
            <a:fillRect/>
          </a:stretch>
        </p:blipFill>
        <p:spPr bwMode="auto">
          <a:xfrm>
            <a:off x="5004048" y="3573016"/>
            <a:ext cx="4139952" cy="30243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3728" y="2636912"/>
            <a:ext cx="3373720" cy="2372147"/>
          </a:xfrm>
          <a:prstGeom prst="rect">
            <a:avLst/>
          </a:prstGeom>
          <a:ln w="57150"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этап – ПРОБЛЕМНО-ДЕЯТЕЛЬНОСТНЫЙ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i="1" dirty="0" smtClean="0"/>
              <a:t>  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Внедрение в образовательный процесс эффективных методов и приемов, которые  способствуют повышению интереса у детей и родителей к чтению художественной литературы</a:t>
            </a:r>
          </a:p>
          <a:p>
            <a:pPr>
              <a:buNone/>
            </a:pPr>
            <a:endParaRPr lang="ru-RU" b="1" i="1" dirty="0" smtClean="0"/>
          </a:p>
          <a:p>
            <a:pPr algn="r">
              <a:buNone/>
            </a:pPr>
            <a:r>
              <a:rPr lang="ru-RU" b="1" i="1" dirty="0" smtClean="0"/>
              <a:t>Вариативность использования интегрированного метода обучения</a:t>
            </a:r>
            <a:r>
              <a:rPr lang="ru-RU" i="1" dirty="0" smtClean="0"/>
              <a:t>:         полная интеграция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+mn-lt"/>
              </a:rPr>
              <a:t>Речевое развитие</a:t>
            </a:r>
            <a:endParaRPr lang="ru-RU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571612"/>
            <a:ext cx="8229600" cy="4525963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Рассматривание иллюстраций к сказкам;</a:t>
            </a:r>
          </a:p>
          <a:p>
            <a:pPr marL="0" indent="0">
              <a:spcBef>
                <a:spcPts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Чтение и показ русских народных сказок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(настольный театр);</a:t>
            </a:r>
          </a:p>
          <a:p>
            <a:pPr marL="0" indent="0">
              <a:spcBef>
                <a:spcPts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Чтение стихов, загадок,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потешек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spcBef>
                <a:spcPts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Пересказ небольших произведений;</a:t>
            </a:r>
          </a:p>
          <a:p>
            <a:pPr marL="0" indent="0">
              <a:spcBef>
                <a:spcPts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Заучивание стихотворений;</a:t>
            </a:r>
          </a:p>
          <a:p>
            <a:pPr marL="0" indent="0">
              <a:spcBef>
                <a:spcPts val="0"/>
              </a:spcBef>
            </a:pPr>
            <a:r>
              <a:rPr lang="ru-RU" sz="2400" dirty="0" smtClean="0"/>
              <a:t>«Конкурс чтецов» - чтение отрывков произведений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К. И. Чуковского.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1214422"/>
            <a:ext cx="7858180" cy="3929090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:\Проект книги\Проект книги\DSCN0835.JPG"/>
          <p:cNvPicPr/>
          <p:nvPr/>
        </p:nvPicPr>
        <p:blipFill>
          <a:blip r:embed="rId2" cstate="print"/>
          <a:srcRect l="5265" t="19865" r="22441" b="8126"/>
          <a:stretch>
            <a:fillRect/>
          </a:stretch>
        </p:blipFill>
        <p:spPr bwMode="auto">
          <a:xfrm>
            <a:off x="357158" y="285728"/>
            <a:ext cx="2857520" cy="2428892"/>
          </a:xfrm>
          <a:prstGeom prst="rect">
            <a:avLst/>
          </a:prstGeom>
          <a:ln w="76200"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D:\Проект книги\Проект книги\DSCN0839.JPG"/>
          <p:cNvPicPr/>
          <p:nvPr/>
        </p:nvPicPr>
        <p:blipFill>
          <a:blip r:embed="rId3" cstate="print"/>
          <a:srcRect t="4740" r="5639"/>
          <a:stretch>
            <a:fillRect/>
          </a:stretch>
        </p:blipFill>
        <p:spPr bwMode="auto">
          <a:xfrm>
            <a:off x="5715008" y="285728"/>
            <a:ext cx="3105987" cy="2352750"/>
          </a:xfrm>
          <a:prstGeom prst="rect">
            <a:avLst/>
          </a:prstGeom>
          <a:ln w="7620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5500" y="3429000"/>
            <a:ext cx="3557332" cy="3128962"/>
          </a:xfrm>
          <a:prstGeom prst="rect">
            <a:avLst/>
          </a:prstGeom>
          <a:ln w="76200">
            <a:solidFill>
              <a:srgbClr val="00B0F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:\Проект книги\фото\IMG_20170221_103057.jpg"/>
          <p:cNvPicPr/>
          <p:nvPr/>
        </p:nvPicPr>
        <p:blipFill>
          <a:blip r:embed="rId5" cstate="print"/>
          <a:srcRect t="9125"/>
          <a:stretch>
            <a:fillRect/>
          </a:stretch>
        </p:blipFill>
        <p:spPr bwMode="auto">
          <a:xfrm>
            <a:off x="6000760" y="3429000"/>
            <a:ext cx="2857520" cy="3143272"/>
          </a:xfrm>
          <a:prstGeom prst="rect">
            <a:avLst/>
          </a:prstGeom>
          <a:ln w="76200">
            <a:solidFill>
              <a:srgbClr val="FFC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 descr="D:\Проект книги\Проект книги\DSCN0802.JPG"/>
          <p:cNvPicPr/>
          <p:nvPr/>
        </p:nvPicPr>
        <p:blipFill>
          <a:blip r:embed="rId6" cstate="print"/>
          <a:srcRect l="1880" r="2993" b="13519"/>
          <a:stretch>
            <a:fillRect/>
          </a:stretch>
        </p:blipFill>
        <p:spPr bwMode="auto">
          <a:xfrm>
            <a:off x="3143240" y="1857364"/>
            <a:ext cx="3286857" cy="2239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rgbClr val="00FF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+mn-lt"/>
              </a:rPr>
              <a:t>Познавательное развитие</a:t>
            </a:r>
            <a:endParaRPr lang="ru-RU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58204" cy="4983179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Беседы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«Сама мала, а ума придала», «Откуда книжка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 нам пришла»,</a:t>
            </a:r>
            <a:r>
              <a:rPr lang="ru-RU" sz="2400" dirty="0" smtClean="0"/>
              <a:t> «Какие бывают книги», «Бережное отношение к книге»;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Дидактические и настольные игры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«Назови сказку»,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«Сложи правильно», «Угадай по описанию»,</a:t>
            </a:r>
            <a:r>
              <a:rPr lang="ru-RU" sz="2400" dirty="0" smtClean="0"/>
              <a:t> «Из какой сказки?», «Доскажи словечко» (загадки о героях сказок).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Конструирование: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«Теремок», по мотивам стихотворения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Барто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«Зайка», «Кораблик», «Мебель для медведей».</a:t>
            </a:r>
          </a:p>
          <a:p>
            <a:pPr marL="0" indent="0">
              <a:spcBef>
                <a:spcPts val="0"/>
              </a:spcBef>
            </a:pPr>
            <a:r>
              <a:rPr lang="ru-RU" sz="2400" dirty="0" smtClean="0"/>
              <a:t>Выставка книг К. Чуковского;</a:t>
            </a:r>
          </a:p>
          <a:p>
            <a:pPr marL="0" indent="0">
              <a:spcBef>
                <a:spcPts val="0"/>
              </a:spcBef>
            </a:pPr>
            <a:r>
              <a:rPr lang="ru-RU" sz="2400" dirty="0" smtClean="0"/>
              <a:t>Выставка русских народных сказок;</a:t>
            </a:r>
          </a:p>
          <a:p>
            <a:pPr marL="0" indent="0">
              <a:spcBef>
                <a:spcPts val="0"/>
              </a:spcBef>
            </a:pPr>
            <a:r>
              <a:rPr lang="ru-RU" sz="2400" dirty="0" smtClean="0"/>
              <a:t>Выставка книг «Книги наших мам – современные книги».</a:t>
            </a:r>
            <a:br>
              <a:rPr lang="ru-RU" sz="2400" dirty="0" smtClean="0"/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1071546"/>
            <a:ext cx="7643866" cy="4500594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643702" cy="3357562"/>
          </a:xfrm>
        </p:spPr>
        <p:txBody>
          <a:bodyPr>
            <a:normAutofit/>
          </a:bodyPr>
          <a:lstStyle/>
          <a:p>
            <a:pPr algn="l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Читайте детям                                                 </a:t>
            </a:r>
            <a:b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не нотации, а книги»</a:t>
            </a:r>
            <a:b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(Г. Остер </a:t>
            </a:r>
            <a:b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71802" y="3714752"/>
            <a:ext cx="48577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Любовь к книге – это древняя,   </a:t>
            </a:r>
          </a:p>
          <a:p>
            <a:pPr algn="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проверенная временем,                        </a:t>
            </a:r>
          </a:p>
          <a:p>
            <a:pPr algn="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любовь к человечеству»</a:t>
            </a:r>
          </a:p>
          <a:p>
            <a:pPr algn="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(Н. 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Смирнов-Сокольский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59810"/>
            <a:ext cx="3423324" cy="3383504"/>
          </a:xfrm>
          <a:prstGeom prst="roundRect">
            <a:avLst>
              <a:gd name="adj" fmla="val 11111"/>
            </a:avLst>
          </a:prstGeom>
          <a:ln w="190500" cap="rnd">
            <a:solidFill>
              <a:srgbClr val="C000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785926"/>
            <a:ext cx="2880320" cy="32691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B05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Проект книги\Проект книги\DSCN0794.JPG"/>
          <p:cNvPicPr/>
          <p:nvPr/>
        </p:nvPicPr>
        <p:blipFill>
          <a:blip r:embed="rId2" cstate="print"/>
          <a:srcRect l="4926" t="2032" r="2316"/>
          <a:stretch>
            <a:fillRect/>
          </a:stretch>
        </p:blipFill>
        <p:spPr bwMode="auto">
          <a:xfrm>
            <a:off x="285720" y="214290"/>
            <a:ext cx="3176325" cy="25150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D:\Проект книги\Проект книги\DSCN0813.JPG"/>
          <p:cNvPicPr/>
          <p:nvPr/>
        </p:nvPicPr>
        <p:blipFill>
          <a:blip r:embed="rId3" cstate="print"/>
          <a:srcRect l="2557" r="8900" b="2910"/>
          <a:stretch>
            <a:fillRect/>
          </a:stretch>
        </p:blipFill>
        <p:spPr bwMode="auto">
          <a:xfrm>
            <a:off x="5696369" y="0"/>
            <a:ext cx="3447631" cy="2833102"/>
          </a:xfrm>
          <a:prstGeom prst="rect">
            <a:avLst/>
          </a:prstGeom>
          <a:ln w="76200">
            <a:solidFill>
              <a:srgbClr val="FF33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:\Проект книги\Проект книги\DSCN083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714752"/>
            <a:ext cx="3839517" cy="2878336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" name="Рисунок 5" descr="D:\Проект книги\фото\IMG_20170111_093413.jpg"/>
          <p:cNvPicPr/>
          <p:nvPr/>
        </p:nvPicPr>
        <p:blipFill>
          <a:blip r:embed="rId5" cstate="print"/>
          <a:srcRect t="5869" r="27537"/>
          <a:stretch>
            <a:fillRect/>
          </a:stretch>
        </p:blipFill>
        <p:spPr bwMode="auto">
          <a:xfrm>
            <a:off x="5786446" y="3500438"/>
            <a:ext cx="3182899" cy="31040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D:\Проект книги\Проект книги\DSCN0799.JPG"/>
          <p:cNvPicPr/>
          <p:nvPr/>
        </p:nvPicPr>
        <p:blipFill>
          <a:blip r:embed="rId6" cstate="print"/>
          <a:srcRect l="14901" r="22459" b="3089"/>
          <a:stretch>
            <a:fillRect/>
          </a:stretch>
        </p:blipFill>
        <p:spPr bwMode="auto">
          <a:xfrm>
            <a:off x="3245094" y="1889808"/>
            <a:ext cx="2653811" cy="3078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Проект книги\фото\IMG_20170207_134221.jpg"/>
          <p:cNvPicPr/>
          <p:nvPr/>
        </p:nvPicPr>
        <p:blipFill>
          <a:blip r:embed="rId2" cstate="print"/>
          <a:srcRect b="11717"/>
          <a:stretch>
            <a:fillRect/>
          </a:stretch>
        </p:blipFill>
        <p:spPr bwMode="auto">
          <a:xfrm>
            <a:off x="1000100" y="571480"/>
            <a:ext cx="3714776" cy="2500330"/>
          </a:xfrm>
          <a:prstGeom prst="rect">
            <a:avLst/>
          </a:prstGeom>
          <a:ln w="76200">
            <a:solidFill>
              <a:srgbClr val="FF7C8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D:\Проект книги\фото\IMG_20170131_10074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3500438"/>
            <a:ext cx="3429024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chemeClr val="accent6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214290"/>
            <a:ext cx="2986086" cy="3723720"/>
          </a:xfrm>
          <a:prstGeom prst="rect">
            <a:avLst/>
          </a:prstGeom>
          <a:ln w="88900" cap="sq" cmpd="thickThin">
            <a:solidFill>
              <a:srgbClr val="00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+mn-lt"/>
              </a:rPr>
              <a:t>Социально-коммуникативное развитие</a:t>
            </a:r>
            <a:endParaRPr lang="ru-RU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-72000">
              <a:spcBef>
                <a:spcPts val="0"/>
              </a:spcBef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Труд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в книжном уголке «Полечим книжку»;</a:t>
            </a:r>
          </a:p>
          <a:p>
            <a:pPr marL="0" indent="-72000">
              <a:spcBef>
                <a:spcPts val="0"/>
              </a:spcBef>
            </a:pPr>
            <a:r>
              <a:rPr lang="ru-RU" sz="2400" b="1" u="sng" dirty="0" smtClean="0"/>
              <a:t>Сюжетно-ролевая игра: </a:t>
            </a:r>
            <a:r>
              <a:rPr lang="ru-RU" sz="2400" dirty="0" smtClean="0"/>
              <a:t>«Семья» (на основе сюжета </a:t>
            </a:r>
          </a:p>
          <a:p>
            <a:pPr marL="0" indent="-72000">
              <a:spcBef>
                <a:spcPts val="0"/>
              </a:spcBef>
              <a:buNone/>
            </a:pPr>
            <a:r>
              <a:rPr lang="ru-RU" sz="2400" dirty="0" smtClean="0"/>
              <a:t>сказки «Волк и семеро козлят», «В театре»;</a:t>
            </a:r>
          </a:p>
          <a:p>
            <a:pPr marL="0" indent="-72000">
              <a:spcBef>
                <a:spcPts val="0"/>
              </a:spcBef>
            </a:pPr>
            <a:r>
              <a:rPr lang="ru-RU" sz="2400" b="1" u="sng" dirty="0" smtClean="0"/>
              <a:t>Безопасность: </a:t>
            </a:r>
            <a:r>
              <a:rPr lang="ru-RU" sz="2400" dirty="0" smtClean="0"/>
              <a:t>«Не открывайте дверь незнакомцу», «Не разговаривайте с незнакомыми людьми» (На основе сказок)</a:t>
            </a:r>
          </a:p>
          <a:p>
            <a:pPr marL="0" indent="-72000">
              <a:spcBef>
                <a:spcPts val="0"/>
              </a:spcBef>
            </a:pPr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9552" y="1484784"/>
            <a:ext cx="7787882" cy="4000528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Проект книги\Проект книги\DSCN0870.JPG"/>
          <p:cNvPicPr/>
          <p:nvPr/>
        </p:nvPicPr>
        <p:blipFill>
          <a:blip r:embed="rId2" cstate="print"/>
          <a:srcRect l="9835" t="16705" r="15089" b="17156"/>
          <a:stretch>
            <a:fillRect/>
          </a:stretch>
        </p:blipFill>
        <p:spPr bwMode="auto">
          <a:xfrm>
            <a:off x="4786314" y="285728"/>
            <a:ext cx="3714776" cy="2714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D:\Проект книги\Проект книги\DSCN0875.JPG"/>
          <p:cNvPicPr/>
          <p:nvPr/>
        </p:nvPicPr>
        <p:blipFill>
          <a:blip r:embed="rId3" cstate="print"/>
          <a:srcRect l="14923" t="10609"/>
          <a:stretch>
            <a:fillRect/>
          </a:stretch>
        </p:blipFill>
        <p:spPr bwMode="auto">
          <a:xfrm>
            <a:off x="500034" y="357166"/>
            <a:ext cx="3590507" cy="2928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D:\Проект книги\Проект книги\DSCN0895.JPG"/>
          <p:cNvPicPr/>
          <p:nvPr/>
        </p:nvPicPr>
        <p:blipFill>
          <a:blip r:embed="rId4" cstate="print"/>
          <a:srcRect l="23546" t="-2257"/>
          <a:stretch>
            <a:fillRect/>
          </a:stretch>
        </p:blipFill>
        <p:spPr bwMode="auto">
          <a:xfrm>
            <a:off x="2428860" y="3000372"/>
            <a:ext cx="3643338" cy="36433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+mn-lt"/>
              </a:rPr>
              <a:t>Художественно-эстетическое развитие</a:t>
            </a:r>
            <a:endParaRPr lang="ru-RU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44000" indent="-180000">
              <a:spcBef>
                <a:spcPts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Драматизация русских народных сказок;</a:t>
            </a:r>
          </a:p>
          <a:p>
            <a:pPr marL="144000" indent="-180000">
              <a:spcBef>
                <a:spcPts val="0"/>
              </a:spcBef>
              <a:buFont typeface="Wingdings" pitchFamily="2" charset="2"/>
              <a:buChar char="§"/>
            </a:pPr>
            <a:r>
              <a:rPr lang="ru-RU" sz="2400" dirty="0" smtClean="0"/>
              <a:t>Инсценировка стихотворения в обр.Маршака «Перчатки</a:t>
            </a:r>
            <a:r>
              <a:rPr lang="ru-RU" sz="2400" dirty="0" smtClean="0"/>
              <a:t>»; </a:t>
            </a:r>
          </a:p>
          <a:p>
            <a:pPr marL="144000" indent="-180000">
              <a:spcBef>
                <a:spcPts val="0"/>
              </a:spcBef>
              <a:buFont typeface="Wingdings" pitchFamily="2" charset="2"/>
              <a:buChar char="§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ппликация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«Закладки для книг»;</a:t>
            </a:r>
          </a:p>
          <a:p>
            <a:pPr marL="144000" indent="-180000">
              <a:spcBef>
                <a:spcPts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«Раскрась любимую сказку»;</a:t>
            </a:r>
          </a:p>
          <a:p>
            <a:pPr marL="144000" indent="-180000">
              <a:spcBef>
                <a:spcPts val="0"/>
              </a:spcBef>
            </a:pPr>
            <a:r>
              <a:rPr lang="ru-RU" sz="2400" dirty="0" smtClean="0"/>
              <a:t>Знакомство с творчеством  художников – иллюстраторов. </a:t>
            </a:r>
          </a:p>
          <a:p>
            <a:pPr marL="144000" indent="-180000">
              <a:spcBef>
                <a:spcPts val="0"/>
              </a:spcBef>
            </a:pPr>
            <a:r>
              <a:rPr lang="ru-RU" sz="2400" u="sng" dirty="0" smtClean="0"/>
              <a:t>НОД:</a:t>
            </a:r>
            <a:r>
              <a:rPr lang="ru-RU" sz="2400" dirty="0" smtClean="0"/>
              <a:t> Аппликация с элементами рисования «Колобок на окошке»; </a:t>
            </a:r>
          </a:p>
          <a:p>
            <a:pPr marL="144000" indent="-180000">
              <a:spcBef>
                <a:spcPts val="0"/>
              </a:spcBef>
              <a:buNone/>
            </a:pPr>
            <a:r>
              <a:rPr lang="ru-RU" sz="2400" dirty="0" smtClean="0"/>
              <a:t>  Рисование сюжетное «Колобок покатился по дорожке»;</a:t>
            </a:r>
          </a:p>
          <a:p>
            <a:pPr marL="144000" indent="-180000">
              <a:spcBef>
                <a:spcPts val="0"/>
              </a:spcBef>
              <a:buNone/>
            </a:pPr>
            <a:r>
              <a:rPr lang="ru-RU" sz="2400" dirty="0" smtClean="0"/>
              <a:t>  Рисование по замыслу «В некотором царстве»;</a:t>
            </a:r>
          </a:p>
          <a:p>
            <a:pPr marL="144000" indent="-180000">
              <a:spcBef>
                <a:spcPts val="0"/>
              </a:spcBef>
              <a:buNone/>
            </a:pPr>
            <a:r>
              <a:rPr lang="ru-RU" sz="2400" dirty="0" smtClean="0"/>
              <a:t>  Лепка «Робин – Бобин </a:t>
            </a:r>
            <a:r>
              <a:rPr lang="ru-RU" sz="2400" dirty="0" err="1" smtClean="0"/>
              <a:t>Барабек</a:t>
            </a:r>
            <a:r>
              <a:rPr lang="ru-RU" sz="2400" dirty="0" smtClean="0"/>
              <a:t>».</a:t>
            </a:r>
          </a:p>
          <a:p>
            <a:pPr marL="144000" indent="-180000">
              <a:spcBef>
                <a:spcPts val="0"/>
              </a:spcBef>
              <a:buNone/>
            </a:pP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1500174"/>
            <a:ext cx="8286808" cy="4572032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Проект книги\фото\IMG_20170110_102808.jpg"/>
          <p:cNvPicPr/>
          <p:nvPr/>
        </p:nvPicPr>
        <p:blipFill>
          <a:blip r:embed="rId2" cstate="print"/>
          <a:srcRect t="2257"/>
          <a:stretch>
            <a:fillRect/>
          </a:stretch>
        </p:blipFill>
        <p:spPr bwMode="auto">
          <a:xfrm>
            <a:off x="357158" y="3929066"/>
            <a:ext cx="3643338" cy="27146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D:\Проект книги\фото\IMG_20170111_100833.jpg"/>
          <p:cNvPicPr/>
          <p:nvPr/>
        </p:nvPicPr>
        <p:blipFill>
          <a:blip r:embed="rId3" cstate="print"/>
          <a:srcRect l="5438" t="16479"/>
          <a:stretch>
            <a:fillRect/>
          </a:stretch>
        </p:blipFill>
        <p:spPr bwMode="auto">
          <a:xfrm>
            <a:off x="5117036" y="4116912"/>
            <a:ext cx="3857620" cy="2571767"/>
          </a:xfrm>
          <a:prstGeom prst="rect">
            <a:avLst/>
          </a:prstGeom>
          <a:ln w="76200">
            <a:solidFill>
              <a:srgbClr val="00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:\Проект книги\фото\IMG_20170131_1000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214290"/>
            <a:ext cx="3571868" cy="2928958"/>
          </a:xfrm>
          <a:prstGeom prst="rect">
            <a:avLst/>
          </a:prstGeom>
          <a:ln w="76200">
            <a:solidFill>
              <a:srgbClr val="FF33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:\Проект книги\фото\IMG_20170131_134442.jpg"/>
          <p:cNvPicPr/>
          <p:nvPr/>
        </p:nvPicPr>
        <p:blipFill>
          <a:blip r:embed="rId5" cstate="print"/>
          <a:srcRect l="5262" r="10272"/>
          <a:stretch>
            <a:fillRect/>
          </a:stretch>
        </p:blipFill>
        <p:spPr bwMode="auto">
          <a:xfrm>
            <a:off x="214282" y="214290"/>
            <a:ext cx="3500462" cy="2876589"/>
          </a:xfrm>
          <a:prstGeom prst="rect">
            <a:avLst/>
          </a:prstGeom>
          <a:ln w="76200"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D:\Проект книги\фото\IMG_20170202_13161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30712" y="2198546"/>
            <a:ext cx="3282576" cy="2460907"/>
          </a:xfrm>
          <a:prstGeom prst="rect">
            <a:avLst/>
          </a:prstGeom>
          <a:ln w="76200"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:\Проект книги\фото\IMG_20170113_101328.jpg"/>
          <p:cNvPicPr/>
          <p:nvPr/>
        </p:nvPicPr>
        <p:blipFill>
          <a:blip r:embed="rId2" cstate="print"/>
          <a:srcRect l="8312" t="12415" r="7913"/>
          <a:stretch>
            <a:fillRect/>
          </a:stretch>
        </p:blipFill>
        <p:spPr bwMode="auto">
          <a:xfrm>
            <a:off x="285720" y="3714752"/>
            <a:ext cx="3986848" cy="2806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D:\Проект книги\Проект книги\DSCN0882.JPG"/>
          <p:cNvPicPr/>
          <p:nvPr/>
        </p:nvPicPr>
        <p:blipFill>
          <a:blip r:embed="rId3" cstate="print"/>
          <a:srcRect l="13059" t="10835" r="4096"/>
          <a:stretch>
            <a:fillRect/>
          </a:stretch>
        </p:blipFill>
        <p:spPr bwMode="auto">
          <a:xfrm>
            <a:off x="4857752" y="285728"/>
            <a:ext cx="3834966" cy="3071834"/>
          </a:xfrm>
          <a:prstGeom prst="rect">
            <a:avLst/>
          </a:prstGeom>
          <a:ln w="76200">
            <a:solidFill>
              <a:srgbClr val="00B0F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:\Проект книги\Проект книги\DSCN0862.JPG"/>
          <p:cNvPicPr/>
          <p:nvPr/>
        </p:nvPicPr>
        <p:blipFill>
          <a:blip r:embed="rId4" cstate="print"/>
          <a:srcRect l="10512" t="11739" r="6191"/>
          <a:stretch>
            <a:fillRect/>
          </a:stretch>
        </p:blipFill>
        <p:spPr bwMode="auto">
          <a:xfrm>
            <a:off x="214282" y="285728"/>
            <a:ext cx="3899807" cy="3097926"/>
          </a:xfrm>
          <a:prstGeom prst="rect">
            <a:avLst/>
          </a:prstGeom>
          <a:ln w="76200">
            <a:solidFill>
              <a:srgbClr val="FFC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:\Проект книги\Проект книги\DSCN0827.JPG"/>
          <p:cNvPicPr/>
          <p:nvPr/>
        </p:nvPicPr>
        <p:blipFill>
          <a:blip r:embed="rId5" cstate="print"/>
          <a:srcRect t="7449" r="7225"/>
          <a:stretch>
            <a:fillRect/>
          </a:stretch>
        </p:blipFill>
        <p:spPr bwMode="auto">
          <a:xfrm>
            <a:off x="4857752" y="3571876"/>
            <a:ext cx="3929090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rgbClr val="FF33CC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+mn-lt"/>
              </a:rPr>
              <a:t>Физическое развитие</a:t>
            </a:r>
            <a:endParaRPr lang="ru-RU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u="sng" dirty="0" smtClean="0"/>
              <a:t>Подвижные игры:</a:t>
            </a:r>
          </a:p>
          <a:p>
            <a:pPr>
              <a:buNone/>
            </a:pPr>
            <a:r>
              <a:rPr lang="ru-RU" sz="2400" dirty="0" smtClean="0"/>
              <a:t>    «У медведя во бору», «Зайцы и волк», «Лиса и зайцы», «Воробушки и кот», «Лохматый пес», «Наседка и цыплята», «Мышеловка», «Зайка серенький сидит».</a:t>
            </a:r>
          </a:p>
          <a:p>
            <a:r>
              <a:rPr lang="ru-RU" sz="2400" b="1" u="sng" dirty="0" smtClean="0"/>
              <a:t>Игровые упражнения: </a:t>
            </a:r>
          </a:p>
          <a:p>
            <a:pPr>
              <a:buNone/>
            </a:pPr>
            <a:r>
              <a:rPr lang="ru-RU" sz="2400" dirty="0" smtClean="0"/>
              <a:t>  «Зайки – прыгуны», «Медвежата», «Смелые мышки».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7158" y="1285860"/>
            <a:ext cx="7929618" cy="3786214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:\Проект книги\Проект книги\DSCN0819.JPG"/>
          <p:cNvPicPr/>
          <p:nvPr/>
        </p:nvPicPr>
        <p:blipFill>
          <a:blip r:embed="rId2" cstate="print"/>
          <a:srcRect l="20843" t="10384" r="26860"/>
          <a:stretch>
            <a:fillRect/>
          </a:stretch>
        </p:blipFill>
        <p:spPr bwMode="auto">
          <a:xfrm>
            <a:off x="5000628" y="285728"/>
            <a:ext cx="3103670" cy="39891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rgbClr val="00B05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D:\Проект книги\Проект книги\DSCN0820.JPG"/>
          <p:cNvPicPr/>
          <p:nvPr/>
        </p:nvPicPr>
        <p:blipFill>
          <a:blip r:embed="rId3" cstate="print"/>
          <a:srcRect l="16421" t="9706" r="28552"/>
          <a:stretch>
            <a:fillRect/>
          </a:stretch>
        </p:blipFill>
        <p:spPr bwMode="auto">
          <a:xfrm>
            <a:off x="714348" y="214290"/>
            <a:ext cx="3273858" cy="40193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rgbClr val="CC00FF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 descr="D:\Проект книги\фото\IMG_20170221_103652.jpg"/>
          <p:cNvPicPr/>
          <p:nvPr/>
        </p:nvPicPr>
        <p:blipFill>
          <a:blip r:embed="rId4" cstate="print"/>
          <a:srcRect l="29495" t="15350" r="14706" b="16253"/>
          <a:stretch>
            <a:fillRect/>
          </a:stretch>
        </p:blipFill>
        <p:spPr bwMode="auto">
          <a:xfrm>
            <a:off x="2857488" y="3643314"/>
            <a:ext cx="3317002" cy="3044651"/>
          </a:xfrm>
          <a:prstGeom prst="rect">
            <a:avLst/>
          </a:prstGeom>
          <a:ln w="76200">
            <a:solidFill>
              <a:srgbClr val="FF7C8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III </a:t>
            </a:r>
            <a:r>
              <a:rPr lang="ru-RU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этап -творческий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•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Оформление результата проекта в виде презентации.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НОД  «Поможем мишке найти свой дом» </a:t>
            </a:r>
          </a:p>
          <a:p>
            <a:r>
              <a:rPr lang="ru-RU" b="1" u="sng" dirty="0" smtClean="0"/>
              <a:t>Цель: </a:t>
            </a:r>
            <a:r>
              <a:rPr lang="ru-RU" dirty="0" smtClean="0"/>
              <a:t>Систематизирование  знаний детей о сказках, посредством игровой деятельности.</a:t>
            </a:r>
          </a:p>
          <a:p>
            <a:pPr>
              <a:buNone/>
            </a:pPr>
            <a:r>
              <a:rPr lang="ru-RU" b="1" dirty="0" smtClean="0"/>
              <a:t>     </a:t>
            </a:r>
            <a:r>
              <a:rPr lang="ru-RU" b="1" u="sng" dirty="0" smtClean="0"/>
              <a:t>Задачи:</a:t>
            </a:r>
          </a:p>
          <a:p>
            <a:r>
              <a:rPr lang="ru-RU" dirty="0" smtClean="0"/>
              <a:t>Продолжать знакомить детей с русскими народными и авторскими сказками;</a:t>
            </a:r>
          </a:p>
          <a:p>
            <a:r>
              <a:rPr lang="ru-RU" dirty="0" smtClean="0"/>
              <a:t>Обогащать словарь детей, активизировать его;</a:t>
            </a:r>
          </a:p>
          <a:p>
            <a:r>
              <a:rPr lang="ru-RU" dirty="0" smtClean="0"/>
              <a:t>развивать речь как средство общения;</a:t>
            </a:r>
          </a:p>
          <a:p>
            <a:r>
              <a:rPr lang="ru-RU" dirty="0" smtClean="0"/>
              <a:t> формировать интерес к  театрализованной деятельности;</a:t>
            </a:r>
          </a:p>
          <a:p>
            <a:r>
              <a:rPr lang="ru-RU" dirty="0" smtClean="0"/>
              <a:t> воспитывать сочувствие к сказочному персонажу, вызвать желание помочь попавшему в беду.</a:t>
            </a:r>
          </a:p>
          <a:p>
            <a:pPr>
              <a:buNone/>
            </a:pPr>
            <a:r>
              <a:rPr lang="ru-RU" b="1" i="1" dirty="0" smtClean="0"/>
              <a:t>   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357167"/>
            <a:ext cx="7772400" cy="551554"/>
          </a:xfrm>
        </p:spPr>
        <p:txBody>
          <a:bodyPr>
            <a:normAutofit fontScale="90000"/>
          </a:bodyPr>
          <a:lstStyle/>
          <a:p>
            <a:r>
              <a:rPr lang="ru-RU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Актуальность проекта</a:t>
            </a:r>
            <a:br>
              <a:rPr lang="ru-RU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1000108"/>
            <a:ext cx="7772400" cy="5429288"/>
          </a:xfrm>
        </p:spPr>
        <p:txBody>
          <a:bodyPr>
            <a:noAutofit/>
          </a:bodyPr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Поколение нынешних дошкольников и школьников в массе не хочет читать книги. Таким положением вещей обеспокоены многие родители. Следует признать, что развитое телевиденье, телефоны, компьютеры и Интернет в основном не способствуют приобщению подрастающего поколения к книжной культуре, хорошей литературе. </a:t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Значение хорошей книги в жизни человека сложно переоценить. Читающий человек –мыслящий человек. Вот почему так важно прививать детям любовь к книге начиная с младшего дошкольного возраста. Ведь книга способствует расширению горизонта детского знания о мире, помогает ребёнку усвоить образцы поведения, воплощённые в тех или иных литературных героях, формирует начальные представления о прекрасном.</a:t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928670"/>
            <a:ext cx="4941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+mn-lt"/>
              </a:rPr>
              <a:t>Результаты проекта «Добрые книжки»</a:t>
            </a:r>
            <a:endParaRPr lang="ru-RU" b="1" i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457200" indent="-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Обогащение предметно – развивающей среды;</a:t>
            </a:r>
          </a:p>
          <a:p>
            <a:pPr marL="457200" indent="-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детей повысился интерес к книге;</a:t>
            </a:r>
          </a:p>
          <a:p>
            <a:pPr marL="457200" indent="-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Формируется умение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слушать и понимать произведения разных жанров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indent="-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Формируется умение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пересказывать небольшие произведения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indent="-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Формируется умение принимать участие в драматизации;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Обогатился словарный запас детей;</a:t>
            </a:r>
          </a:p>
          <a:p>
            <a:pPr marL="457200" indent="-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Дети стали бережнее относиться к книгам;</a:t>
            </a:r>
          </a:p>
          <a:p>
            <a:pPr marL="457200" indent="-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Родители стали активными  помощниками в совместной деятельности по воспитанию у детей любви к книге и чтению художественной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литературы.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9775" y="1714488"/>
            <a:ext cx="2344225" cy="29512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858180" cy="5797568"/>
          </a:xfrm>
        </p:spPr>
        <p:txBody>
          <a:bodyPr>
            <a:normAutofit/>
          </a:bodyPr>
          <a:lstStyle/>
          <a:p>
            <a:pPr lvl="0" defTabSz="1218987">
              <a:lnSpc>
                <a:spcPct val="95000"/>
              </a:lnSpc>
              <a:spcBef>
                <a:spcPts val="1866"/>
              </a:spcBef>
              <a:defRPr/>
            </a:pPr>
            <a:r>
              <a:rPr lang="ru-RU" sz="2700" b="1" i="1" dirty="0" smtClean="0">
                <a:latin typeface="Segoe Script" pitchFamily="34" charset="0"/>
              </a:rPr>
              <a:t>«Книга – великая вещь, пока человек умеет ею пользоваться»</a:t>
            </a:r>
            <a:br>
              <a:rPr lang="ru-RU" sz="2700" b="1" i="1" dirty="0" smtClean="0">
                <a:latin typeface="Segoe Script" pitchFamily="34" charset="0"/>
              </a:rPr>
            </a:br>
            <a:r>
              <a:rPr lang="ru-RU" sz="2700" b="1" i="1" dirty="0" smtClean="0">
                <a:latin typeface="Segoe Script" pitchFamily="34" charset="0"/>
              </a:rPr>
              <a:t>                             (А. А. Блок)</a:t>
            </a:r>
            <a:r>
              <a:rPr lang="ru-RU" sz="4800" b="1" i="1" dirty="0" smtClean="0">
                <a:solidFill>
                  <a:schemeClr val="bg1"/>
                </a:solidFill>
                <a:latin typeface="Segoe Script" pitchFamily="34" charset="0"/>
              </a:rPr>
              <a:t/>
            </a:r>
            <a:br>
              <a:rPr lang="ru-RU" sz="4800" b="1" i="1" dirty="0" smtClean="0">
                <a:solidFill>
                  <a:schemeClr val="bg1"/>
                </a:solidFill>
                <a:latin typeface="Segoe Script" pitchFamily="34" charset="0"/>
              </a:rPr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b="1" i="1" dirty="0" smtClean="0">
                <a:latin typeface="Arial Narrow" pitchFamily="34" charset="0"/>
              </a:rPr>
              <a:t>                      </a:t>
            </a:r>
            <a:r>
              <a:rPr lang="ru-RU" sz="2700" b="1" i="1" dirty="0" smtClean="0">
                <a:solidFill>
                  <a:srgbClr val="FF0000"/>
                </a:solidFill>
                <a:latin typeface="Arial Narrow" pitchFamily="34" charset="0"/>
              </a:rPr>
              <a:t>«Книга – это есть мир,</a:t>
            </a:r>
            <a:br>
              <a:rPr lang="ru-RU" sz="2700" b="1" i="1" dirty="0" smtClean="0">
                <a:solidFill>
                  <a:srgbClr val="FF0000"/>
                </a:solidFill>
                <a:latin typeface="Arial Narrow" pitchFamily="34" charset="0"/>
              </a:rPr>
            </a:br>
            <a:r>
              <a:rPr lang="ru-RU" sz="2700" b="1" i="1" dirty="0" smtClean="0">
                <a:solidFill>
                  <a:srgbClr val="FF0000"/>
                </a:solidFill>
                <a:latin typeface="Arial Narrow" pitchFamily="34" charset="0"/>
              </a:rPr>
              <a:t>                          видимый через человека»</a:t>
            </a:r>
            <a:br>
              <a:rPr lang="ru-RU" sz="2700" b="1" i="1" dirty="0" smtClean="0">
                <a:solidFill>
                  <a:srgbClr val="FF0000"/>
                </a:solidFill>
                <a:latin typeface="Arial Narrow" pitchFamily="34" charset="0"/>
              </a:rPr>
            </a:br>
            <a:r>
              <a:rPr lang="ru-RU" sz="2700" b="1" i="1" dirty="0" smtClean="0">
                <a:solidFill>
                  <a:srgbClr val="FF0000"/>
                </a:solidFill>
                <a:latin typeface="Arial Narrow" pitchFamily="34" charset="0"/>
              </a:rPr>
              <a:t>                  (И. Бебель)</a:t>
            </a:r>
            <a:r>
              <a:rPr lang="ru-RU" sz="2700" b="1" i="1" dirty="0" smtClean="0">
                <a:latin typeface="Arial Narrow" pitchFamily="34" charset="0"/>
              </a:rPr>
              <a:t/>
            </a:r>
            <a:br>
              <a:rPr lang="ru-RU" sz="2700" b="1" i="1" dirty="0" smtClean="0">
                <a:latin typeface="Arial Narrow" pitchFamily="34" charset="0"/>
              </a:rPr>
            </a:br>
            <a:r>
              <a:rPr lang="ru-RU" sz="4800" dirty="0" smtClean="0">
                <a:solidFill>
                  <a:schemeClr val="bg1"/>
                </a:solidFill>
              </a:rPr>
              <a:t/>
            </a:r>
            <a:br>
              <a:rPr lang="ru-RU" sz="4800" dirty="0" smtClean="0">
                <a:solidFill>
                  <a:schemeClr val="bg1"/>
                </a:solidFill>
              </a:rPr>
            </a:br>
            <a:r>
              <a:rPr lang="ru-RU" sz="2700" b="1" i="1" dirty="0" smtClean="0">
                <a:solidFill>
                  <a:srgbClr val="C00000"/>
                </a:solidFill>
                <a:latin typeface="+mn-lt"/>
              </a:rPr>
              <a:t>Книги – корабли мысли, странствующие                                                       по волнам времени и бережно несущие                                                                 свой драгоценный груз                                                                                                от поколения к поколению»</a:t>
            </a:r>
            <a:br>
              <a:rPr lang="ru-RU" sz="2700" b="1" i="1" dirty="0" smtClean="0">
                <a:solidFill>
                  <a:srgbClr val="C00000"/>
                </a:solidFill>
                <a:latin typeface="+mn-lt"/>
              </a:rPr>
            </a:br>
            <a:r>
              <a:rPr lang="ru-RU" sz="2700" b="1" i="1" dirty="0" smtClean="0">
                <a:solidFill>
                  <a:srgbClr val="C00000"/>
                </a:solidFill>
                <a:latin typeface="+mn-lt"/>
              </a:rPr>
              <a:t>                       (</a:t>
            </a:r>
            <a:r>
              <a:rPr lang="ru-RU" sz="2700" b="1" i="1" dirty="0" err="1" smtClean="0">
                <a:solidFill>
                  <a:srgbClr val="C00000"/>
                </a:solidFill>
                <a:latin typeface="+mn-lt"/>
              </a:rPr>
              <a:t>Фрэнсис</a:t>
            </a:r>
            <a:r>
              <a:rPr lang="ru-RU" sz="2700" b="1" i="1" dirty="0" smtClean="0">
                <a:solidFill>
                  <a:srgbClr val="C00000"/>
                </a:solidFill>
                <a:latin typeface="+mn-lt"/>
              </a:rPr>
              <a:t> Бэкон</a:t>
            </a:r>
            <a:r>
              <a:rPr lang="ru-RU" sz="2700" b="1" i="1" dirty="0" smtClean="0">
                <a:latin typeface="+mn-lt"/>
              </a:rPr>
              <a:t>) </a:t>
            </a:r>
            <a:endParaRPr lang="ru-RU" sz="2700" b="1" i="1" dirty="0">
              <a:latin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370680"/>
            <a:ext cx="3240360" cy="2608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2664296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C00000"/>
                </a:solidFill>
                <a:latin typeface="+mn-lt"/>
              </a:rPr>
              <a:t>Спасибо за внимание!</a:t>
            </a:r>
            <a:endParaRPr lang="ru-RU" sz="5400" b="1" i="1" dirty="0">
              <a:solidFill>
                <a:srgbClr val="C0000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515352" cy="5715040"/>
          </a:xfrm>
        </p:spPr>
        <p:txBody>
          <a:bodyPr>
            <a:normAutofit/>
          </a:bodyPr>
          <a:lstStyle/>
          <a:p>
            <a:pPr lvl="0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Проблема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Недостаточное внимание уделяется чтению художественной литературы родителями детям;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Замена книги на мультфильмы и компьютер;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Недостаточный интерес у детей к книгам.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8143932" cy="5572164"/>
          </a:xfrm>
        </p:spPr>
        <p:txBody>
          <a:bodyPr>
            <a:noAutofit/>
          </a:bodyPr>
          <a:lstStyle/>
          <a:p>
            <a:pPr algn="l"/>
            <a:r>
              <a:rPr lang="ru-RU" sz="2200" b="1" u="sng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Формирование интереса детей к чтению художественной литературы через познавательную и творческую деятельность.  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u="sng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br>
              <a:rPr lang="ru-RU" sz="22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Способствовать формированию умения слушать и понимать произведения разных жанров, выражать своё отношение к прочитанному;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Формировать умение пересказывать  небольшие произведения;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Развивать умение с помощью воспитателя принимать участие в драматизации;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Развивать речь,  расширять и активизировать словарный запас;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5)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Воспитывать бережное отношение к книге;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6)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Побудить родителей  к развитию  читательского  интереса  у  детей,   бережного  отношения  к  книге;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7)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Воспитывать партнёрские отношения между детьми, родителями, педагогами</a:t>
            </a:r>
            <a:r>
              <a:rPr lang="ru-RU" sz="2200" dirty="0" smtClean="0"/>
              <a:t>.</a:t>
            </a:r>
            <a:br>
              <a:rPr lang="ru-RU" sz="2200" dirty="0" smtClean="0"/>
            </a:br>
            <a:r>
              <a:rPr lang="ru-RU" sz="2200" dirty="0" smtClean="0"/>
              <a:t>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085584" cy="5013176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ru-RU" sz="32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Классификация проекта по предметно-содержательной области: </a:t>
            </a:r>
            <a:r>
              <a:rPr lang="ru-RU" sz="3200" b="1" i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интегрированный</a:t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характеру доминирующей детской деятельности: </a:t>
            </a:r>
            <a:r>
              <a:rPr lang="ru-RU" sz="3200" b="1" i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познавательно- творческий, </a:t>
            </a:r>
            <a:br>
              <a:rPr lang="ru-RU" sz="3200" i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количеству участников : </a:t>
            </a:r>
            <a:r>
              <a:rPr lang="ru-RU" sz="3200" b="1" i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групповой</a:t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длительности  реализации</a:t>
            </a:r>
            <a:r>
              <a:rPr lang="ru-RU" sz="3200" b="1" i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краткосрочный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характеру координирования проекта:</a:t>
            </a:r>
            <a:br>
              <a:rPr lang="ru-RU" sz="32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непосредственный</a:t>
            </a:r>
            <a:endParaRPr lang="ru-RU" sz="31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473827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66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Этапы проекта: </a:t>
            </a:r>
            <a:br>
              <a:rPr lang="ru-RU" sz="66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i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I -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МОТИВАЦИОННЫЙ</a:t>
            </a:r>
            <a:b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II –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ПРОБЛЕМНО</a:t>
            </a:r>
            <a:r>
              <a:rPr lang="en-US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III -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ТВОРЧЕСКИЙ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I </a:t>
            </a:r>
            <a:r>
              <a:rPr lang="ru-RU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этап – МОТИВАЦИОННЫЙ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3"/>
            <a:ext cx="8229600" cy="4536504"/>
          </a:xfrm>
        </p:spPr>
        <p:txBody>
          <a:bodyPr>
            <a:normAutofit fontScale="85000" lnSpcReduction="20000"/>
          </a:bodyPr>
          <a:lstStyle/>
          <a:p>
            <a:pPr marL="457200" indent="-4572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Подбор методической литературы по теме;</a:t>
            </a:r>
          </a:p>
          <a:p>
            <a:pPr marL="457200" indent="-4572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Подбор художественной литературы в книжный уголок;</a:t>
            </a:r>
          </a:p>
          <a:p>
            <a:pPr marL="457200" indent="-4572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Подбор иллюстративного материала;</a:t>
            </a:r>
          </a:p>
          <a:p>
            <a:pPr marL="457200" indent="-4572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Подбор дидактических и настольных игр;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Изготовление атрибутов для настольного театра и драматизации;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Перспективное планирование проекта;</a:t>
            </a:r>
          </a:p>
          <a:p>
            <a:pPr marL="457200" indent="-4572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Информирование родителей о цели и задачах проекта;</a:t>
            </a:r>
          </a:p>
          <a:p>
            <a:pPr marL="457200" indent="-4572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Анкетирование родителей.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Вовлечение родителей в образовательный процесс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301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dirty="0" smtClean="0"/>
              <a:t>Анкетирование родителей </a:t>
            </a:r>
          </a:p>
          <a:p>
            <a:pPr>
              <a:spcBef>
                <a:spcPts val="0"/>
              </a:spcBef>
            </a:pPr>
            <a:r>
              <a:rPr lang="ru-RU" sz="2400" dirty="0" smtClean="0"/>
              <a:t>Выставка рисунков  «Моя любимая сказка»</a:t>
            </a:r>
          </a:p>
          <a:p>
            <a:pPr>
              <a:spcBef>
                <a:spcPts val="0"/>
              </a:spcBef>
            </a:pPr>
            <a:r>
              <a:rPr lang="ru-RU" sz="2400" dirty="0" smtClean="0"/>
              <a:t>Изготовление «Книжки –малышки»</a:t>
            </a:r>
          </a:p>
          <a:p>
            <a:pPr>
              <a:spcBef>
                <a:spcPts val="0"/>
              </a:spcBef>
            </a:pPr>
            <a:r>
              <a:rPr lang="ru-RU" sz="2400" dirty="0" smtClean="0"/>
              <a:t>Выставка книг «Книги наших мам – современные книги»</a:t>
            </a:r>
          </a:p>
          <a:p>
            <a:pPr>
              <a:spcBef>
                <a:spcPts val="0"/>
              </a:spcBef>
              <a:buNone/>
            </a:pPr>
            <a:r>
              <a:rPr lang="ru-RU" sz="2400" b="1" u="sng" dirty="0" smtClean="0">
                <a:solidFill>
                  <a:srgbClr val="C00000"/>
                </a:solidFill>
              </a:rPr>
              <a:t>Консультации для родителей:</a:t>
            </a:r>
          </a:p>
          <a:p>
            <a:pPr>
              <a:spcBef>
                <a:spcPts val="0"/>
              </a:spcBef>
            </a:pPr>
            <a:r>
              <a:rPr lang="ru-RU" sz="2400" dirty="0" smtClean="0"/>
              <a:t>«Как выбрать сказку для самых маленьких?»</a:t>
            </a:r>
          </a:p>
          <a:p>
            <a:pPr>
              <a:spcBef>
                <a:spcPts val="0"/>
              </a:spcBef>
            </a:pPr>
            <a:r>
              <a:rPr lang="ru-RU" sz="2400" dirty="0" smtClean="0"/>
              <a:t>«Как привить ребёнку любовь к чтению?»</a:t>
            </a:r>
          </a:p>
          <a:p>
            <a:pPr>
              <a:spcBef>
                <a:spcPts val="0"/>
              </a:spcBef>
            </a:pPr>
            <a:r>
              <a:rPr lang="ru-RU" sz="2400" dirty="0" smtClean="0"/>
              <a:t>«Ребёнок и книга»</a:t>
            </a:r>
          </a:p>
          <a:p>
            <a:pPr>
              <a:spcBef>
                <a:spcPts val="0"/>
              </a:spcBef>
            </a:pPr>
            <a:r>
              <a:rPr lang="ru-RU" sz="2400" dirty="0" smtClean="0"/>
              <a:t>«Роль сказки в воспитании ребёнка»</a:t>
            </a:r>
            <a:endParaRPr lang="ru-RU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1100</TotalTime>
  <Words>818</Words>
  <Application>Microsoft Office PowerPoint</Application>
  <PresentationFormat>Экран (4:3)</PresentationFormat>
  <Paragraphs>115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«Читайте детям                                                                   не нотации, а книги»                                        (Г. Остер  </vt:lpstr>
      <vt:lpstr>Актуальность проекта   </vt:lpstr>
      <vt:lpstr>Проблема - Недостаточное внимание уделяется чтению художественной литературы родителями детям; - Замена книги на мультфильмы и компьютер; - Недостаточный интерес у детей к книгам.  </vt:lpstr>
      <vt:lpstr>ЦЕЛЬ: Формирование интереса детей к чтению художественной литературы через познавательную и творческую деятельность.   ЗАДАЧИ: 1)Способствовать формированию умения слушать и понимать произведения разных жанров, выражать своё отношение к прочитанному; 2)Формировать умение пересказывать  небольшие произведения; 3)Развивать умение с помощью воспитателя принимать участие в драматизации; 4)Развивать речь,  расширять и активизировать словарный запас; 5)Воспитывать бережное отношение к книге; 6)Побудить родителей  к развитию  читательского  интереса  у  детей,   бережного  отношения  к  книге; 7)  Воспитывать партнёрские отношения между детьми, родителями, педагогами. .  </vt:lpstr>
      <vt:lpstr>Классификация проекта по предметно-содержательной области:  интегрированный по характеру доминирующей детской деятельности:  познавательно- творческий,  по количеству участников :  групповой по длительности  реализации  краткосрочный по характеру координирования проекта: непосредственный</vt:lpstr>
      <vt:lpstr>Этапы проекта:  I - МОТИВАЦИОННЫЙ II – ПРОБЛЕМНО- ДЕЯТЕЛЬНОСТНЫЙ III -ТВОРЧЕСКИЙ</vt:lpstr>
      <vt:lpstr>I этап – МОТИВАЦИОННЫЙ</vt:lpstr>
      <vt:lpstr>Вовлечение родителей в образовательный процесс</vt:lpstr>
      <vt:lpstr>Выставка книг «Книги наших мам – современные книги»</vt:lpstr>
      <vt:lpstr>Выставка рисунков  «Моя любимая сказка»</vt:lpstr>
      <vt:lpstr>«Книжки – малышки»</vt:lpstr>
      <vt:lpstr>Создание условий для самостоятельной деятельности детей</vt:lpstr>
      <vt:lpstr>Слайд 14</vt:lpstr>
      <vt:lpstr>Слайд 15</vt:lpstr>
      <vt:lpstr>II этап – ПРОБЛЕМНО-ДЕЯТЕЛЬНОСТНЫЙ</vt:lpstr>
      <vt:lpstr>Речевое развитие</vt:lpstr>
      <vt:lpstr>Слайд 18</vt:lpstr>
      <vt:lpstr>Познавательное развитие</vt:lpstr>
      <vt:lpstr>Слайд 20</vt:lpstr>
      <vt:lpstr>Слайд 21</vt:lpstr>
      <vt:lpstr>Социально-коммуникативное развитие</vt:lpstr>
      <vt:lpstr>Слайд 23</vt:lpstr>
      <vt:lpstr>Художественно-эстетическое развитие</vt:lpstr>
      <vt:lpstr>Слайд 25</vt:lpstr>
      <vt:lpstr>Слайд 26</vt:lpstr>
      <vt:lpstr>Физическое развитие</vt:lpstr>
      <vt:lpstr>Слайд 28</vt:lpstr>
      <vt:lpstr>III этап -творческий</vt:lpstr>
      <vt:lpstr>Результаты проекта «Добрые книжки»</vt:lpstr>
      <vt:lpstr>«Книга – великая вещь, пока человек умеет ею пользоваться»                              (А. А. Блок)                        «Книга – это есть мир,                           видимый через человека»                   (И. Бебель)  Книги – корабли мысли, странствующие                                                       по волнам времени и бережно несущие                                                                 свой драгоценный груз                                                                                                от поколения к поколению»                        (Фрэнсис Бэкон) 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komp</cp:lastModifiedBy>
  <cp:revision>115</cp:revision>
  <dcterms:created xsi:type="dcterms:W3CDTF">2013-07-29T17:42:42Z</dcterms:created>
  <dcterms:modified xsi:type="dcterms:W3CDTF">2017-03-11T09:58:18Z</dcterms:modified>
</cp:coreProperties>
</file>