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80" r:id="rId3"/>
    <p:sldId id="265" r:id="rId4"/>
    <p:sldId id="261" r:id="rId5"/>
    <p:sldId id="272" r:id="rId6"/>
    <p:sldId id="266" r:id="rId7"/>
    <p:sldId id="268" r:id="rId8"/>
    <p:sldId id="269" r:id="rId9"/>
    <p:sldId id="274" r:id="rId10"/>
    <p:sldId id="275" r:id="rId11"/>
    <p:sldId id="286" r:id="rId12"/>
    <p:sldId id="287" r:id="rId13"/>
    <p:sldId id="288" r:id="rId14"/>
    <p:sldId id="267" r:id="rId15"/>
    <p:sldId id="276" r:id="rId16"/>
    <p:sldId id="273" r:id="rId17"/>
    <p:sldId id="281" r:id="rId18"/>
    <p:sldId id="290" r:id="rId19"/>
    <p:sldId id="291" r:id="rId20"/>
    <p:sldId id="292" r:id="rId21"/>
    <p:sldId id="282" r:id="rId22"/>
    <p:sldId id="283" r:id="rId23"/>
    <p:sldId id="284" r:id="rId24"/>
    <p:sldId id="289" r:id="rId25"/>
    <p:sldId id="285" r:id="rId26"/>
    <p:sldId id="279" r:id="rId27"/>
    <p:sldId id="278" r:id="rId28"/>
    <p:sldId id="293" r:id="rId29"/>
  </p:sldIdLst>
  <p:sldSz cx="12192000" cy="6858000"/>
  <p:notesSz cx="6858000" cy="9144000"/>
  <p:defaultTextStyle>
    <a:defPPr>
      <a:defRPr lang="ru-RU"/>
    </a:defPPr>
    <a:lvl1pPr algn="l" rtl="0" fontAlgn="base">
      <a:lnSpc>
        <a:spcPct val="80000"/>
      </a:lnSpc>
      <a:spcBef>
        <a:spcPts val="1000"/>
      </a:spcBef>
      <a:spcAft>
        <a:spcPct val="0"/>
      </a:spcAft>
      <a:buFont typeface="Arial" charset="0"/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lnSpc>
        <a:spcPct val="80000"/>
      </a:lnSpc>
      <a:spcBef>
        <a:spcPts val="1000"/>
      </a:spcBef>
      <a:spcAft>
        <a:spcPct val="0"/>
      </a:spcAft>
      <a:buFont typeface="Arial" charset="0"/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lnSpc>
        <a:spcPct val="80000"/>
      </a:lnSpc>
      <a:spcBef>
        <a:spcPts val="1000"/>
      </a:spcBef>
      <a:spcAft>
        <a:spcPct val="0"/>
      </a:spcAft>
      <a:buFont typeface="Arial" charset="0"/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lnSpc>
        <a:spcPct val="80000"/>
      </a:lnSpc>
      <a:spcBef>
        <a:spcPts val="1000"/>
      </a:spcBef>
      <a:spcAft>
        <a:spcPct val="0"/>
      </a:spcAft>
      <a:buFont typeface="Arial" charset="0"/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lnSpc>
        <a:spcPct val="80000"/>
      </a:lnSpc>
      <a:spcBef>
        <a:spcPts val="1000"/>
      </a:spcBef>
      <a:spcAft>
        <a:spcPct val="0"/>
      </a:spcAft>
      <a:buFont typeface="Arial" charset="0"/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234600"/>
    <a:srgbClr val="006600"/>
    <a:srgbClr val="006666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E865E-7502-459A-BCED-99474FF18CBD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AD5-2AAE-41C0-B616-C2B92E2B8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35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0BAD5-2AAE-41C0-B616-C2B92E2B87C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874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6"/>
          <p:cNvSpPr/>
          <p:nvPr/>
        </p:nvSpPr>
        <p:spPr>
          <a:xfrm>
            <a:off x="1055716" y="477983"/>
            <a:ext cx="10845338" cy="6130636"/>
          </a:xfrm>
          <a:prstGeom prst="frame">
            <a:avLst>
              <a:gd name="adj1" fmla="val 114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" name="Рамка 7"/>
          <p:cNvSpPr/>
          <p:nvPr/>
        </p:nvSpPr>
        <p:spPr>
          <a:xfrm>
            <a:off x="762000" y="243840"/>
            <a:ext cx="10848109" cy="6129251"/>
          </a:xfrm>
          <a:prstGeom prst="frame">
            <a:avLst>
              <a:gd name="adj1" fmla="val 114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" name="Рамка 8"/>
          <p:cNvSpPr/>
          <p:nvPr/>
        </p:nvSpPr>
        <p:spPr>
          <a:xfrm>
            <a:off x="748145" y="249383"/>
            <a:ext cx="858983" cy="762000"/>
          </a:xfrm>
          <a:prstGeom prst="frame">
            <a:avLst>
              <a:gd name="adj1" fmla="val 660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7" name="Рамка 9"/>
          <p:cNvSpPr/>
          <p:nvPr/>
        </p:nvSpPr>
        <p:spPr>
          <a:xfrm>
            <a:off x="11014363" y="5846618"/>
            <a:ext cx="858983" cy="762000"/>
          </a:xfrm>
          <a:prstGeom prst="frame">
            <a:avLst>
              <a:gd name="adj1" fmla="val 660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FB5B-FFD9-49F8-8A22-C5FE8D5CE0EA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6A09-5C0E-4A50-9115-858ECB65F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CC28-7A22-4651-969C-7AA6F0D06715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C0F37-CF08-4AFF-9F07-4164988C5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8A0A-9770-4444-A03C-224D58C43B32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33BE-049C-45D0-83C3-687D58A78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838200" y="169025"/>
            <a:ext cx="11118273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365125"/>
            <a:ext cx="1076498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527" y="1825624"/>
            <a:ext cx="10751127" cy="465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21FE-2541-47BF-A24E-B12FC2B2EEB8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987FA-BBAB-4AE4-950D-38541DDD5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6"/>
          <p:cNvSpPr/>
          <p:nvPr/>
        </p:nvSpPr>
        <p:spPr>
          <a:xfrm>
            <a:off x="983674" y="443345"/>
            <a:ext cx="10668000" cy="5888182"/>
          </a:xfrm>
          <a:prstGeom prst="frame">
            <a:avLst>
              <a:gd name="adj1" fmla="val 114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" name="Рамка 7"/>
          <p:cNvSpPr/>
          <p:nvPr/>
        </p:nvSpPr>
        <p:spPr>
          <a:xfrm>
            <a:off x="761999" y="243840"/>
            <a:ext cx="11139055" cy="6309360"/>
          </a:xfrm>
          <a:prstGeom prst="frame">
            <a:avLst>
              <a:gd name="adj1" fmla="val 114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" name="Рамка 8"/>
          <p:cNvSpPr/>
          <p:nvPr/>
        </p:nvSpPr>
        <p:spPr>
          <a:xfrm>
            <a:off x="734290" y="221673"/>
            <a:ext cx="609601" cy="554182"/>
          </a:xfrm>
          <a:prstGeom prst="frame">
            <a:avLst>
              <a:gd name="adj1" fmla="val 1316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7" name="Рамка 9"/>
          <p:cNvSpPr/>
          <p:nvPr/>
        </p:nvSpPr>
        <p:spPr>
          <a:xfrm>
            <a:off x="11263744" y="235527"/>
            <a:ext cx="609601" cy="554182"/>
          </a:xfrm>
          <a:prstGeom prst="frame">
            <a:avLst>
              <a:gd name="adj1" fmla="val 1316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8" name="Рамка 10"/>
          <p:cNvSpPr/>
          <p:nvPr/>
        </p:nvSpPr>
        <p:spPr>
          <a:xfrm>
            <a:off x="11277599" y="5971309"/>
            <a:ext cx="609601" cy="554182"/>
          </a:xfrm>
          <a:prstGeom prst="frame">
            <a:avLst>
              <a:gd name="adj1" fmla="val 1316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9" name="Рамка 11"/>
          <p:cNvSpPr/>
          <p:nvPr/>
        </p:nvSpPr>
        <p:spPr>
          <a:xfrm>
            <a:off x="748144" y="5971309"/>
            <a:ext cx="609601" cy="554182"/>
          </a:xfrm>
          <a:prstGeom prst="frame">
            <a:avLst>
              <a:gd name="adj1" fmla="val 1316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709738"/>
            <a:ext cx="10128250" cy="193400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3055" y="3661208"/>
            <a:ext cx="101282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11B0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2D21-F244-4741-81EA-5B60BB755FBE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CD49-934E-4731-8DD2-4671F511E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838200" y="169025"/>
            <a:ext cx="11118273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70956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799" y="1825625"/>
            <a:ext cx="5112327" cy="45890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9236" y="1825625"/>
            <a:ext cx="5403272" cy="45890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DE41-8D87-4D11-9221-2B83159B695E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FCF1-666D-42E7-91A3-4B38EC389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858982" y="169025"/>
            <a:ext cx="11139055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6" y="365125"/>
            <a:ext cx="1076498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989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25236" y="2505075"/>
            <a:ext cx="5166303" cy="3978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6944" y="1681163"/>
            <a:ext cx="54032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3091" y="2505075"/>
            <a:ext cx="5444836" cy="3978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8147-29E5-404A-ADD6-DFE0645CB7DC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2DE2-0397-4AB0-B340-B6EB0391D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AD85-C424-4D98-9A4C-FF272BFE02DF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BF7F-9FA9-45D8-BB15-576490297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13723-3CFC-423D-9E38-E948680E43F8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DD6D-EB3B-482C-85B7-5EC36BCD0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858982" y="169025"/>
            <a:ext cx="11139055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82" y="457200"/>
            <a:ext cx="37606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1381" y="2057400"/>
            <a:ext cx="37606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68E0-F187-45F7-ACA2-9701EC8BFB9C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7EC8-2939-42C5-A706-2B23E4CC2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858982" y="169025"/>
            <a:ext cx="11139055" cy="649224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6" y="457200"/>
            <a:ext cx="374678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5236" y="2057400"/>
            <a:ext cx="374678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151A-7CFA-4CC1-B4EC-9FE1DBD8E3C9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B5865-DB14-4E33-96A3-3094C9A9C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69F78D-C7CB-4C91-B1B7-A7521EB86BB0}" type="datetimeFigureOut">
              <a:rPr lang="ru-RU"/>
              <a:pPr>
                <a:defRPr/>
              </a:pPr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8D0602-6381-4FA5-96B3-F74101D74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4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6" r:id="rId6"/>
    <p:sldLayoutId id="2147483717" r:id="rId7"/>
    <p:sldLayoutId id="2147483725" r:id="rId8"/>
    <p:sldLayoutId id="2147483726" r:id="rId9"/>
    <p:sldLayoutId id="2147483718" r:id="rId10"/>
    <p:sldLayoutId id="2147483719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6000" b="1" kern="1200">
          <a:ln w="1905"/>
          <a:solidFill>
            <a:srgbClr val="38572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385723"/>
          </a:solidFill>
          <a:latin typeface="Calibri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385723"/>
          </a:solidFill>
          <a:latin typeface="Calibri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385723"/>
          </a:solidFill>
          <a:latin typeface="Calibri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385723"/>
          </a:solidFill>
          <a:latin typeface="Calibri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385723"/>
          </a:solidFill>
          <a:latin typeface="Calibri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385723"/>
          </a:solidFill>
          <a:latin typeface="Calibri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385723"/>
          </a:solidFill>
          <a:latin typeface="Calibri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385723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1111348" y="436099"/>
            <a:ext cx="10528202" cy="1322363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lvl="0" defTabSz="1218987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–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 6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ТАТАРСКА</a:t>
            </a:r>
          </a:p>
        </p:txBody>
      </p:sp>
      <p:sp>
        <p:nvSpPr>
          <p:cNvPr id="13317" name="Rectangle 5"/>
          <p:cNvSpPr>
            <a:spLocks noGrp="1"/>
          </p:cNvSpPr>
          <p:nvPr>
            <p:ph type="subTitle" idx="4294967295"/>
          </p:nvPr>
        </p:nvSpPr>
        <p:spPr>
          <a:xfrm>
            <a:off x="2133600" y="2377440"/>
            <a:ext cx="8534400" cy="217551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3200" b="1" dirty="0" smtClean="0">
                <a:solidFill>
                  <a:srgbClr val="234600"/>
                </a:solidFill>
                <a:latin typeface="Bookman Old Style" pitchFamily="18" charset="0"/>
              </a:rPr>
              <a:t>Проект «Ловкие пальчики»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3200" b="1" dirty="0" smtClean="0">
                <a:solidFill>
                  <a:srgbClr val="234600"/>
                </a:solidFill>
                <a:latin typeface="Bookman Old Style" pitchFamily="18" charset="0"/>
              </a:rPr>
              <a:t>(средняя группа)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sz="4000" b="1" dirty="0" smtClean="0">
              <a:solidFill>
                <a:srgbClr val="234600"/>
              </a:solidFill>
              <a:latin typeface="Bookman Old Style" pitchFamily="18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sz="3200" b="1" dirty="0" smtClean="0">
              <a:solidFill>
                <a:srgbClr val="2346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5920" y="4923691"/>
            <a:ext cx="9861451" cy="123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Санькова Галина Андреевна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641" y="3446585"/>
            <a:ext cx="2732814" cy="149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287" y="1612264"/>
            <a:ext cx="10751127" cy="524573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641" y="3681351"/>
            <a:ext cx="4210366" cy="2954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3931" y="1757549"/>
            <a:ext cx="3879824" cy="3029958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5295" y="415636"/>
            <a:ext cx="3905633" cy="2929225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2088" y="3728251"/>
            <a:ext cx="3854019" cy="2856103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Блок-схема: знак завершения 9"/>
          <p:cNvSpPr/>
          <p:nvPr/>
        </p:nvSpPr>
        <p:spPr>
          <a:xfrm>
            <a:off x="1056903" y="391886"/>
            <a:ext cx="6020790" cy="123503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Игры своими руками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229" y="3196419"/>
            <a:ext cx="4486913" cy="3365185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667" y="3469553"/>
            <a:ext cx="4267200" cy="3200400"/>
          </a:xfrm>
          <a:prstGeom prst="rect">
            <a:avLst/>
          </a:prstGeom>
          <a:noFill/>
          <a:ln w="57150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6506" y="191966"/>
            <a:ext cx="4267200" cy="3200400"/>
          </a:xfrm>
          <a:prstGeom prst="rect">
            <a:avLst/>
          </a:prstGeom>
          <a:ln w="57150">
            <a:solidFill>
              <a:srgbClr val="33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лок-схема: знак завершения 5"/>
          <p:cNvSpPr/>
          <p:nvPr/>
        </p:nvSpPr>
        <p:spPr>
          <a:xfrm>
            <a:off x="712519" y="534389"/>
            <a:ext cx="5379523" cy="1258785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Консультации для родителей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348" y="3883230"/>
            <a:ext cx="3595952" cy="2481944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26" y="439388"/>
            <a:ext cx="3459680" cy="2594760"/>
          </a:xfrm>
          <a:prstGeom prst="rect">
            <a:avLst/>
          </a:prstGeom>
          <a:ln w="38100">
            <a:solidFill>
              <a:srgbClr val="33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855" y="3443846"/>
            <a:ext cx="3905636" cy="2929227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5930" y="285006"/>
            <a:ext cx="3636461" cy="2727346"/>
          </a:xfrm>
          <a:prstGeom prst="rect">
            <a:avLst/>
          </a:prstGeom>
          <a:ln w="38100">
            <a:solidFill>
              <a:srgbClr val="0066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3958" y="3491345"/>
            <a:ext cx="2409206" cy="3212276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180118" y="1"/>
            <a:ext cx="3574470" cy="1223158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Выставка работ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574" y="1266310"/>
            <a:ext cx="3453761" cy="244384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600" y="272583"/>
            <a:ext cx="3774395" cy="2527497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5317" y="2945081"/>
            <a:ext cx="2839642" cy="3693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853" y="2990499"/>
            <a:ext cx="2672735" cy="3867501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0178" y="2909455"/>
            <a:ext cx="2836243" cy="3781657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4063" y="212291"/>
            <a:ext cx="3596541" cy="2536846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6459" y="280714"/>
            <a:ext cx="3560638" cy="2591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9010" y="2956956"/>
            <a:ext cx="2659370" cy="373478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543792" y="201882"/>
            <a:ext cx="8977745" cy="1080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</a:rPr>
              <a:t>Создание условий для самостоятельной деятельности детей</a:t>
            </a:r>
          </a:p>
        </p:txBody>
      </p:sp>
      <p:pic>
        <p:nvPicPr>
          <p:cNvPr id="5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2421" y="201880"/>
            <a:ext cx="2022129" cy="110441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10887" y="395605"/>
            <a:ext cx="4275513" cy="869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905"/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703" y="2363190"/>
            <a:ext cx="3379258" cy="2810472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582" y="4201905"/>
            <a:ext cx="3096537" cy="2442339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2803" y="2339900"/>
            <a:ext cx="3572512" cy="2679384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4306" y="1282535"/>
            <a:ext cx="2735464" cy="2727347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6856218" y="166255"/>
            <a:ext cx="5042857" cy="11984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Ловкие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пальчики»</a:t>
            </a:r>
          </a:p>
        </p:txBody>
      </p:sp>
      <p:pic>
        <p:nvPicPr>
          <p:cNvPr id="6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7363" y="0"/>
            <a:ext cx="1420882" cy="77603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862" y="538588"/>
            <a:ext cx="3323133" cy="2572748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0140" y="1366122"/>
            <a:ext cx="3123211" cy="2342408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396" y="3515096"/>
            <a:ext cx="3562595" cy="2960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2085" y="3883230"/>
            <a:ext cx="3361703" cy="2572966"/>
          </a:xfrm>
          <a:prstGeom prst="roundRect">
            <a:avLst>
              <a:gd name="adj" fmla="val 16667"/>
            </a:avLst>
          </a:prstGeom>
          <a:ln w="57150">
            <a:solidFill>
              <a:srgbClr val="33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0852" y="3621974"/>
            <a:ext cx="3347644" cy="2914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1294411" y="281998"/>
            <a:ext cx="7825838" cy="11430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</a:rPr>
              <a:t>Проблемно –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</a:rPr>
              <a:t>деятельностный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</a:rPr>
              <a:t> этап</a:t>
            </a:r>
          </a:p>
        </p:txBody>
      </p:sp>
      <p:pic>
        <p:nvPicPr>
          <p:cNvPr id="8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1601" y="304460"/>
            <a:ext cx="2164081" cy="1181942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51906" y="1698171"/>
            <a:ext cx="927462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Внедрение в образовательный процесс эффективных методов и приемов, которые  способствуют развитию мелкой моторики рук у детей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Вариативность использования интегрированного метода обучения: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полная интеграци</a:t>
            </a:r>
            <a:r>
              <a:rPr lang="ru-RU" sz="3600" b="1" i="1" dirty="0" smtClean="0">
                <a:solidFill>
                  <a:srgbClr val="33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11382" y="6282047"/>
            <a:ext cx="104899" cy="156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16332" y="166256"/>
            <a:ext cx="5367647" cy="9975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234600"/>
                </a:solidFill>
                <a:latin typeface="Monotype Corsiva" pitchFamily="66" charset="0"/>
              </a:rPr>
              <a:t>Познавательное развитие</a:t>
            </a:r>
            <a:endParaRPr lang="ru-RU" sz="4000" b="1" dirty="0">
              <a:solidFill>
                <a:srgbClr val="2346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0973" y="0"/>
            <a:ext cx="2164081" cy="1181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1273" y="1116281"/>
            <a:ext cx="11091553" cy="737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Д/И: «Составь предмет» (разрезные картинки), «Чудесный мешочек», «Узнай из чего сделан этот предмет»,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«Весёлая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геометрика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(Игры с резинками)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палочками «Собери картинку»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– шнуровки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трафаретами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Мозаика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конструктором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Обведи по контуру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Пройди лабиринт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Оригами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бизибордом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Отдели фасоль от гороха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деятельность: Познание свойств предметов быта, природного материала (фасоль, крупа, мука, прищепки, пластиковые крышки, бумага)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66" y="463138"/>
            <a:ext cx="3417149" cy="2701557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589" y="2945082"/>
            <a:ext cx="2527485" cy="3548315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727" y="1033153"/>
            <a:ext cx="3432582" cy="2574437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605" y="3779780"/>
            <a:ext cx="3501262" cy="2625947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0204" y="181557"/>
            <a:ext cx="3251880" cy="243891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5933" y="3826843"/>
            <a:ext cx="3548575" cy="263333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01018" y="0"/>
            <a:ext cx="2090982" cy="1142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19" y="917829"/>
            <a:ext cx="3394384" cy="254578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978" y="3754574"/>
            <a:ext cx="3287506" cy="289162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7813" y="201879"/>
            <a:ext cx="2705452" cy="3494541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6578" y="4167801"/>
            <a:ext cx="3097500" cy="2547694"/>
          </a:xfrm>
          <a:prstGeom prst="rect">
            <a:avLst/>
          </a:prstGeom>
          <a:ln w="38100"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3330" y="4224832"/>
            <a:ext cx="3294957" cy="239566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3315" y="148899"/>
            <a:ext cx="3358758" cy="2519069"/>
          </a:xfrm>
          <a:prstGeom prst="rect">
            <a:avLst/>
          </a:prstGeom>
          <a:ln w="38100"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5266" y="2342867"/>
            <a:ext cx="3109375" cy="2332031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«Истоки способностей и дарований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детей – на кончиках их пальцев.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Чем больше уверенности в движениях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детской руки, тем тоньше взаимодействие руки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орудием труда, сложнее движения,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ярче творческая стихия детского разума.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чем больше мастерства в детской руке, тем ребенок умнее…»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508" y="356261"/>
            <a:ext cx="10076305" cy="12315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Проект «Ловкие пальчики»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1654" y="345034"/>
            <a:ext cx="2164081" cy="1181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97" y="285008"/>
            <a:ext cx="3691266" cy="2658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3954" y="726618"/>
            <a:ext cx="3608139" cy="2536973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7076" y="3681351"/>
            <a:ext cx="3760793" cy="2677886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2193" y="356260"/>
            <a:ext cx="3470393" cy="2736747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11997" y="4025735"/>
            <a:ext cx="3493956" cy="2620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598" y="3955480"/>
            <a:ext cx="3228131" cy="266499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48841" y="178130"/>
            <a:ext cx="4845133" cy="125878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234600"/>
                </a:solidFill>
                <a:latin typeface="Monotype Corsiva" pitchFamily="66" charset="0"/>
              </a:rPr>
              <a:t>Речевое развитие</a:t>
            </a:r>
            <a:endParaRPr lang="ru-RU" sz="4000" b="1" dirty="0">
              <a:solidFill>
                <a:srgbClr val="2346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7845" y="292585"/>
            <a:ext cx="2164081" cy="118194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488" y="3425013"/>
            <a:ext cx="4617543" cy="2918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9019" y="3467596"/>
            <a:ext cx="4690130" cy="279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43147" y="1626918"/>
            <a:ext cx="8989622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сопровождения  пальчиковых игр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9444" y="166255"/>
            <a:ext cx="6899564" cy="11756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234600"/>
                </a:solidFill>
                <a:latin typeface="Monotype Corsiva" pitchFamily="66" charset="0"/>
              </a:rPr>
              <a:t>Социально – коммуникативное развитие</a:t>
            </a:r>
            <a:endParaRPr lang="ru-RU" sz="4000" b="1" dirty="0">
              <a:solidFill>
                <a:srgbClr val="2346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725" y="245083"/>
            <a:ext cx="2164081" cy="1181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8769" y="1353788"/>
            <a:ext cx="10509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Беседа: «Осторожно – мелкие предметы!»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Коммуникативная игра: «Кто быстрее свернёт ленту (клубок)»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Трудовая деятельность: «Полечим книжку»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Коллективное творчество  (аппликация из салфеток) «Снеговик»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26" y="3752602"/>
            <a:ext cx="3574566" cy="2846100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4473" y="3847605"/>
            <a:ext cx="3810631" cy="2857973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8953" y="3013822"/>
            <a:ext cx="3893148" cy="2919861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66307" y="154379"/>
            <a:ext cx="7505205" cy="9975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234600"/>
                </a:solidFill>
                <a:latin typeface="Monotype Corsiva" pitchFamily="66" charset="0"/>
              </a:rPr>
              <a:t>Художественно-эстетическое развитие</a:t>
            </a:r>
            <a:endParaRPr lang="ru-RU" sz="4000" b="1" dirty="0">
              <a:solidFill>
                <a:srgbClr val="2346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2911" y="209457"/>
            <a:ext cx="2164081" cy="118194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04" y="3253839"/>
            <a:ext cx="3587814" cy="2594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3938" y="4144489"/>
            <a:ext cx="3560530" cy="2559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569" y="2200202"/>
            <a:ext cx="3610099" cy="240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88767" y="1116280"/>
            <a:ext cx="10960925" cy="2230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Нетрадиционное рисование солью «Зима»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на манке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пластилином «Светофор», «Весёлые матрёшки», «Зима глазами детей», «Сова и синица», «Цветочки – сердечки».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Рисование каплями «Солнышко»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Раскрашивание картинок разной тематики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07612" y="4113771"/>
            <a:ext cx="3430008" cy="2589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819" y="3669473"/>
            <a:ext cx="3826465" cy="2869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810" y="3883232"/>
            <a:ext cx="3586348" cy="2689761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0827" y="3391171"/>
            <a:ext cx="3691266" cy="2694295"/>
          </a:xfrm>
          <a:prstGeom prst="rect">
            <a:avLst/>
          </a:prstGeom>
          <a:ln w="38100"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2806" y="415637"/>
            <a:ext cx="3652294" cy="2739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9586" y="171892"/>
            <a:ext cx="2943121" cy="3030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0730" y="154379"/>
            <a:ext cx="3731464" cy="279859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02577" y="261258"/>
            <a:ext cx="6115791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234600"/>
                </a:solidFill>
                <a:latin typeface="Monotype Corsiva" pitchFamily="66" charset="0"/>
              </a:rPr>
              <a:t>Физическое развитие</a:t>
            </a:r>
            <a:endParaRPr lang="ru-RU" sz="4000" b="1" dirty="0">
              <a:solidFill>
                <a:srgbClr val="2346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3471" y="256959"/>
            <a:ext cx="2164081" cy="1181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95646" y="1151906"/>
            <a:ext cx="10521537" cy="218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с пробками «Лыжи»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Закреплять умение детей пользоваться всеми видами застёжек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76" y="2968830"/>
            <a:ext cx="4234403" cy="277882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3164" y="2933205"/>
            <a:ext cx="4068815" cy="293914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7092" y="2707573"/>
            <a:ext cx="2997035" cy="3996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7183" y="357212"/>
            <a:ext cx="3513137" cy="2595644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2161308" y="175121"/>
            <a:ext cx="5290457" cy="10826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</a:rPr>
              <a:t>Творческий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</a:rPr>
              <a:t> этап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2231" y="349885"/>
            <a:ext cx="4367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905"/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4062" y="213756"/>
            <a:ext cx="1757938" cy="96012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78774" y="1294411"/>
            <a:ext cx="10984675" cy="604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проекта в виде презентации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стенда для родителей и детей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«В гостях у русалочки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Ариель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совершенствование координации движений, мелкой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моторики рук.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у детей интерес к играм и упражнениям с песком, превратив их в занимательную игру;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-Совершенствовать координацию речи с движением.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активизировать словарный запас детей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речь, память, мышление, воображение, фантазию детей через упражнения с песком (манкой).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эстетических чувств, художественно творческого мышления, наблюдательности и фантазии.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умение сотрудничать с товарищами в процессе совместной деятельности.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1151906" y="258248"/>
            <a:ext cx="8407729" cy="10826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</a:rPr>
              <a:t>Результаты проекта «Ловкие пальчики»</a:t>
            </a:r>
          </a:p>
        </p:txBody>
      </p:sp>
      <p:pic>
        <p:nvPicPr>
          <p:cNvPr id="7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2848" y="256959"/>
            <a:ext cx="2164081" cy="1181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21279" y="1555668"/>
            <a:ext cx="10604664" cy="4663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Обогащение предметно-развивающей среды для развития мелкой моторики;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Формируется и тренируется координация пальцев и кистей рук;</a:t>
            </a:r>
          </a:p>
          <a:p>
            <a:pPr lvl="0" fontAlgn="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Формируется умения воплощать свои идеи в художественный образ;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мелкая моторика пальцев рук у детей посредством дидактических, пальчиковых игр, игровых упражнений;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зрительное и слуховое восприятие, память;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Расширился словарный запас, формируется грамматический строй речи;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Дети стали более аккуратно и добросовестно относится к работе, уважительно  относится к своему и чужому труду;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получили информацию по теме;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Результативное участие во всероссийском конкурсе «Зимние вечера» (Дипломы 1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степени).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803" y="2256312"/>
            <a:ext cx="91202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1477" y="152003"/>
            <a:ext cx="2613532" cy="14274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91883" y="365125"/>
            <a:ext cx="1010412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«Ловкие пальчики»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868680" y="1825624"/>
            <a:ext cx="10866120" cy="468185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Актуальность.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Уже давно ни для кого не секрет, что развитие мелкой моторики (гибкости и точности движений пальцев рук) и тактильной чувствительности - мощный стимул развития у детей восприятия, внимания, памяти, мышления и речи. Дети, у которых лучше развиты мелкие движения рук, имеют более развитый мозг, особенно те его отделы, которые отвечают за речь. Пальцы рук наделены большим количеством рецепторов, посылающих импульсы в центральную нервную систему человека.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Поэтому очень важно уже с самого раннего возраста развивать у ребёнка мелкую моторику. Но просто делать упражнения ребёнку будет скучно – надо обратить их в интересные и полезные игры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1026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759" y="487538"/>
            <a:ext cx="2164081" cy="1181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955408" y="365125"/>
            <a:ext cx="9398391" cy="696913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6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1371600" y="1120774"/>
            <a:ext cx="10153650" cy="5083077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очень любят играть. Но не все игры могут быть доступными и лёгкими. Когда в игру включаются пальчики, многие дети не могут выполнить элементарные движения. Отсюда и возникли вопросы: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Почему не попасть в дырочку у ботинка?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Почему у Вас получается «пришить» монетку к кошельку, а у меня нет?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Как заплести косу у солнышка?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Как завязать бантик?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же делать? Как развить у детей навыки ручной умелости?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Давайте играть с детьми в игры, которые помогут развить мелкую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моторику, в игры, которые помогут стать детским пальчикам ловкими и умелыми.  </a:t>
            </a:r>
          </a:p>
          <a:p>
            <a:pPr marL="711200" indent="-711200">
              <a:buFont typeface="Arial" charset="0"/>
              <a:buAutoNum type="romanU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0790" y="178049"/>
            <a:ext cx="2164081" cy="1181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1219200" y="1211283"/>
            <a:ext cx="10134600" cy="53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мелкой моторики и координации движений пальцев рук, через использование разнообразных игр, методов и приёмов.</a:t>
            </a:r>
          </a:p>
          <a:p>
            <a:pPr lvl="0"/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и тренировать координацию пальцев и кистей рук;</a:t>
            </a:r>
          </a:p>
          <a:p>
            <a:pPr lvl="0" fontAlgn="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умения воплощать свои идеи в художественный образ;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пальцев рук у детей посредством дидактических, пальчиковых игр, игровых упражнений;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зрительное и слуховое восприятие, память;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словарный запас, формировать грамматический строй речи;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в детях аккуратность, добросовестное отношение к работе, уважительное отношение к своему и чужому труду;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предметно-развивающую среду группы для развития мелкой моторики;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Просвещать родителей о необходимости развития мелкой моторики у детей;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родителей создавать  условия для развития мелкой моторик рук у дошкольников в домашней обстановке.</a:t>
            </a:r>
          </a:p>
          <a:p>
            <a:pPr lvl="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7093725" y="222621"/>
            <a:ext cx="4858788" cy="10826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2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«Ловкие пальчики»</a:t>
            </a:r>
          </a:p>
        </p:txBody>
      </p:sp>
      <p:pic>
        <p:nvPicPr>
          <p:cNvPr id="6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6587" y="1777001"/>
            <a:ext cx="2164081" cy="1181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 bwMode="auto">
          <a:xfrm>
            <a:off x="6903720" y="365125"/>
            <a:ext cx="4858788" cy="10826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2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«Ловкие пальчики»</a:t>
            </a:r>
          </a:p>
        </p:txBody>
      </p:sp>
      <p:pic>
        <p:nvPicPr>
          <p:cNvPr id="6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833" y="333158"/>
            <a:ext cx="2164081" cy="118194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48236" y="1294410"/>
            <a:ext cx="1050833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Классификация проекта по предметно-содержательной области: 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интегрированный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 характеру доминирующей детской деятельности: 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познавательно- творческий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 количеству участников : 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групповой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 длительности  реализации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краткосрочный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 характеру координирования проекта: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непосредственный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3733008" y="448252"/>
            <a:ext cx="4858788" cy="10826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Этапы проекта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743200" y="2161308"/>
            <a:ext cx="5130140" cy="985653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Мотивационный</a:t>
            </a:r>
            <a:endParaRPr lang="ru-RU" sz="4400" b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386940" y="3562597"/>
            <a:ext cx="6127668" cy="1042773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Проблемно - </a:t>
            </a:r>
            <a:r>
              <a:rPr lang="ru-RU" sz="3600" b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деятельностный</a:t>
            </a:r>
            <a:endParaRPr lang="ru-RU" sz="3600" b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838203" y="5106389"/>
            <a:ext cx="5094514" cy="1009404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Творческий </a:t>
            </a:r>
            <a:endParaRPr lang="ru-RU" sz="4400" b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1089" y="494466"/>
            <a:ext cx="2508333" cy="1369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3921" y="1475104"/>
            <a:ext cx="10940934" cy="204533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3016332" y="400751"/>
            <a:ext cx="5712032" cy="12142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</a:rPr>
              <a:t>Мотивационный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</a:rPr>
              <a:t> этап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53788" y="1733797"/>
            <a:ext cx="9452758" cy="45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и изучение методической литературы по данной теме.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перспективного плана.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необходимых условий для реализации проекта.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цели, задач с родителями на родительском собрании.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консультативного и информационного материала для родителей.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родителей к педагогическому сотрудничеству.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3912" y="569935"/>
            <a:ext cx="2164081" cy="1181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140031" y="365125"/>
            <a:ext cx="8372104" cy="10826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Вовлечение родителей в образовательный процесс</a:t>
            </a:r>
          </a:p>
        </p:txBody>
      </p:sp>
      <p:pic>
        <p:nvPicPr>
          <p:cNvPr id="8" name="Picture 2" descr="D:\РАБОТА 2016-2017\конкурс\dve-lad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2852" y="435089"/>
            <a:ext cx="2164081" cy="11819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7526" y="1816926"/>
            <a:ext cx="10533413" cy="297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 дошкольников»</a:t>
            </a: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97527" y="-215443"/>
            <a:ext cx="10640291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28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8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Выставка работ по аппликации в нетрадиционной технике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Изготовление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оборудования для развития мелкой моторики рук детей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u="sng" baseline="0" dirty="0" smtClean="0">
                <a:latin typeface="Times New Roman" pitchFamily="18" charset="0"/>
                <a:cs typeface="Times New Roman" pitchFamily="18" charset="0"/>
              </a:rPr>
              <a:t>Консультации: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мелкая моторика?»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«Зачем нужно развивать мелкую моторики рук?»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«Игры и упражнения для развития мелкой моторики  рук в домашних условиях»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Участие во Всероссийском фестивале «Зимние вечера»</a:t>
            </a:r>
            <a:endParaRPr kumimoji="0" lang="ru-RU" sz="2800" b="1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й блокнот 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Деловой блокнот 0</Template>
  <TotalTime>1494</TotalTime>
  <Words>1031</Words>
  <Application>Microsoft Office PowerPoint</Application>
  <PresentationFormat>Произвольный</PresentationFormat>
  <Paragraphs>171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Деловой блокнот 0</vt:lpstr>
      <vt:lpstr>МУНИЦИПАЛЬНОЕ КАЗЁННОЕ ДОШКОЛЬНОЕ ОБРАЗОВАТЕЛЬНОЕ УЧРЕЖДЕНИЕ –  ДЕТСКИЙ САД № 6 г. ТАТАРСКА</vt:lpstr>
      <vt:lpstr>Слайд 2</vt:lpstr>
      <vt:lpstr>Проект «Ловкие пальчики»</vt:lpstr>
      <vt:lpstr>Проблема</vt:lpstr>
      <vt:lpstr>Проект «Ловкие пальчики»</vt:lpstr>
      <vt:lpstr>Проект «Ловкие пальчики»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komp</cp:lastModifiedBy>
  <cp:revision>182</cp:revision>
  <dcterms:created xsi:type="dcterms:W3CDTF">2014-10-29T03:00:56Z</dcterms:created>
  <dcterms:modified xsi:type="dcterms:W3CDTF">2018-03-25T09:44:11Z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294112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